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77" r:id="rId4"/>
    <p:sldId id="274" r:id="rId5"/>
    <p:sldId id="276" r:id="rId6"/>
    <p:sldId id="278" r:id="rId7"/>
    <p:sldId id="275" r:id="rId8"/>
    <p:sldId id="272" r:id="rId9"/>
    <p:sldId id="264" r:id="rId10"/>
    <p:sldId id="258" r:id="rId11"/>
    <p:sldId id="260" r:id="rId12"/>
    <p:sldId id="261" r:id="rId13"/>
    <p:sldId id="263" r:id="rId14"/>
    <p:sldId id="259" r:id="rId15"/>
    <p:sldId id="265" r:id="rId16"/>
    <p:sldId id="267" r:id="rId17"/>
    <p:sldId id="287" r:id="rId18"/>
    <p:sldId id="269" r:id="rId19"/>
    <p:sldId id="270" r:id="rId20"/>
    <p:sldId id="271" r:id="rId21"/>
    <p:sldId id="273" r:id="rId22"/>
    <p:sldId id="280" r:id="rId23"/>
    <p:sldId id="279" r:id="rId24"/>
    <p:sldId id="283" r:id="rId25"/>
    <p:sldId id="288" r:id="rId26"/>
    <p:sldId id="281" r:id="rId27"/>
    <p:sldId id="290" r:id="rId28"/>
    <p:sldId id="284" r:id="rId29"/>
    <p:sldId id="285" r:id="rId30"/>
    <p:sldId id="286" r:id="rId31"/>
    <p:sldId id="291" r:id="rId32"/>
    <p:sldId id="289" r:id="rId33"/>
    <p:sldId id="292" r:id="rId34"/>
    <p:sldId id="293" r:id="rId35"/>
    <p:sldId id="295" r:id="rId36"/>
    <p:sldId id="294" r:id="rId37"/>
    <p:sldId id="297" r:id="rId38"/>
    <p:sldId id="296" r:id="rId39"/>
    <p:sldId id="302" r:id="rId40"/>
    <p:sldId id="298" r:id="rId41"/>
    <p:sldId id="299" r:id="rId42"/>
    <p:sldId id="300" r:id="rId43"/>
    <p:sldId id="301" r:id="rId44"/>
    <p:sldId id="26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472" autoAdjust="0"/>
    <p:restoredTop sz="94660"/>
  </p:normalViewPr>
  <p:slideViewPr>
    <p:cSldViewPr>
      <p:cViewPr varScale="1">
        <p:scale>
          <a:sx n="101" d="100"/>
          <a:sy n="101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c-sfera.ru/posts/federalnyy-gosudarstvennyy-obrazovatelnyy-standart-doshkolnogo-obrazovaniya-prinyat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c-sfera.ru/posts/federalnyy-gosudarstvennyy-obrazovatelnyy-standart-doshkolnogo-obrazovaniya-prinya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58F22-8E7F-44EB-8408-03A80E1CC828}" type="doc">
      <dgm:prSet loTypeId="urn:microsoft.com/office/officeart/2005/8/layout/radial4" loCatId="relationship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B395C2A-A99E-4028-9919-2F14C1119F6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Понятие ФГОС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(англ. </a:t>
          </a:r>
          <a:r>
            <a:rPr lang="ru-RU" sz="1600" dirty="0" err="1" smtClean="0">
              <a:solidFill>
                <a:schemeClr val="accent6">
                  <a:lumMod val="50000"/>
                </a:schemeClr>
              </a:solidFill>
            </a:rPr>
            <a:t>standart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 – норма, образец) – «</a:t>
          </a:r>
          <a:r>
            <a:rPr lang="ru-RU" sz="1600" dirty="0" err="1" smtClean="0">
              <a:solidFill>
                <a:schemeClr val="accent6">
                  <a:lumMod val="50000"/>
                </a:schemeClr>
              </a:solidFill>
            </a:rPr>
            <a:t>образец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, эталон, модель, принимаемые за исходные для сопоставления с ними др. подобных объектов»</a:t>
          </a:r>
          <a:endParaRPr lang="ru-RU" sz="1600" dirty="0"/>
        </a:p>
      </dgm:t>
    </dgm:pt>
    <dgm:pt modelId="{38326D20-CD96-4573-A562-95C376191F55}" type="parTrans" cxnId="{F8D59902-0762-44D0-87EE-40432B5C0CBC}">
      <dgm:prSet/>
      <dgm:spPr/>
      <dgm:t>
        <a:bodyPr/>
        <a:lstStyle/>
        <a:p>
          <a:endParaRPr lang="ru-RU" sz="1600"/>
        </a:p>
      </dgm:t>
    </dgm:pt>
    <dgm:pt modelId="{96578511-2F5C-45A0-B2DF-E7766F2D539C}" type="sibTrans" cxnId="{F8D59902-0762-44D0-87EE-40432B5C0CBC}">
      <dgm:prSet/>
      <dgm:spPr/>
      <dgm:t>
        <a:bodyPr/>
        <a:lstStyle/>
        <a:p>
          <a:endParaRPr lang="ru-RU" sz="1600"/>
        </a:p>
      </dgm:t>
    </dgm:pt>
    <dgm:pt modelId="{B12CE7C4-FE76-4500-A070-0403068EBBD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«Стандарт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</a:t>
          </a:r>
          <a:endParaRPr lang="ru-RU" sz="1600" dirty="0"/>
        </a:p>
      </dgm:t>
    </dgm:pt>
    <dgm:pt modelId="{E037EC01-CA39-4341-9E65-E482738A4DBF}" type="parTrans" cxnId="{BC278C4F-1114-4033-9631-AC47917BD4E7}">
      <dgm:prSet/>
      <dgm:spPr/>
      <dgm:t>
        <a:bodyPr/>
        <a:lstStyle/>
        <a:p>
          <a:endParaRPr lang="ru-RU" sz="1600"/>
        </a:p>
      </dgm:t>
    </dgm:pt>
    <dgm:pt modelId="{12EAF322-7A34-473B-923E-9F507886375D}" type="sibTrans" cxnId="{BC278C4F-1114-4033-9631-AC47917BD4E7}">
      <dgm:prSet/>
      <dgm:spPr/>
      <dgm:t>
        <a:bodyPr/>
        <a:lstStyle/>
        <a:p>
          <a:endParaRPr lang="ru-RU" sz="1600"/>
        </a:p>
      </dgm:t>
    </dgm:pt>
    <dgm:pt modelId="{033D49F9-EE10-4B2D-9377-5C8C7003B9B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гарантии – условия и механизмы, обеспечивающие беспрепятственное пользование правами и их всестороннюю охрану» Стандарт в образовании должен выступать гарантией конституционного права российского гражданина, права любого человека на качественное образование</a:t>
          </a:r>
          <a:endParaRPr lang="ru-RU" sz="1600" dirty="0"/>
        </a:p>
      </dgm:t>
    </dgm:pt>
    <dgm:pt modelId="{AEC66130-D73A-49D0-9341-B3C8BB8E3013}" type="parTrans" cxnId="{2506766B-1BD6-4403-B1A3-74C15B344527}">
      <dgm:prSet/>
      <dgm:spPr/>
      <dgm:t>
        <a:bodyPr/>
        <a:lstStyle/>
        <a:p>
          <a:endParaRPr lang="ru-RU" sz="1600"/>
        </a:p>
      </dgm:t>
    </dgm:pt>
    <dgm:pt modelId="{B374076C-7F75-487E-9009-24B6A8C066CC}" type="sibTrans" cxnId="{2506766B-1BD6-4403-B1A3-74C15B344527}">
      <dgm:prSet/>
      <dgm:spPr/>
      <dgm:t>
        <a:bodyPr/>
        <a:lstStyle/>
        <a:p>
          <a:endParaRPr lang="ru-RU" sz="1600"/>
        </a:p>
      </dgm:t>
    </dgm:pt>
    <dgm:pt modelId="{9DE7D464-C0A1-4677-AC0F-6D467477E79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ФГОС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</a:r>
          <a:endParaRPr lang="ru-RU" sz="1600" dirty="0"/>
        </a:p>
      </dgm:t>
    </dgm:pt>
    <dgm:pt modelId="{A41FDC8C-017F-4F79-96D9-4C762CD3D5A0}" type="parTrans" cxnId="{229AF7D5-500E-487D-AC84-B013023832D9}">
      <dgm:prSet/>
      <dgm:spPr/>
      <dgm:t>
        <a:bodyPr/>
        <a:lstStyle/>
        <a:p>
          <a:endParaRPr lang="ru-RU" sz="1600"/>
        </a:p>
      </dgm:t>
    </dgm:pt>
    <dgm:pt modelId="{274F2458-A09F-4EE2-AE76-2FAFB5C2E619}" type="sibTrans" cxnId="{229AF7D5-500E-487D-AC84-B013023832D9}">
      <dgm:prSet/>
      <dgm:spPr/>
      <dgm:t>
        <a:bodyPr/>
        <a:lstStyle/>
        <a:p>
          <a:endParaRPr lang="ru-RU" sz="1600"/>
        </a:p>
      </dgm:t>
    </dgm:pt>
    <dgm:pt modelId="{37AA64E7-F45B-48C3-82CF-C2CEA9C8A0C8}">
      <dgm:prSet custT="1"/>
      <dgm:spPr/>
      <dgm:t>
        <a:bodyPr/>
        <a:lstStyle/>
        <a:p>
          <a:r>
            <a:rPr lang="ru-RU" sz="1600" u="sng" dirty="0" smtClean="0">
              <a:solidFill>
                <a:schemeClr val="accent6">
                  <a:lumMod val="50000"/>
                </a:schemeClr>
              </a:solidFill>
              <a:hlinkClick xmlns:r="http://schemas.openxmlformats.org/officeDocument/2006/relationships" r:id="rId1"/>
            </a:rPr>
            <a:t>ФГОС ДО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 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1AE5394D-D8A3-44AC-BA31-6357C10358BE}" type="parTrans" cxnId="{8052A71D-E376-4A52-A0F0-849B450D487A}">
      <dgm:prSet/>
      <dgm:spPr/>
      <dgm:t>
        <a:bodyPr/>
        <a:lstStyle/>
        <a:p>
          <a:endParaRPr lang="ru-RU" sz="1600"/>
        </a:p>
      </dgm:t>
    </dgm:pt>
    <dgm:pt modelId="{9DBC622E-F94A-49AD-9DF1-D51203FB2C1A}" type="sibTrans" cxnId="{8052A71D-E376-4A52-A0F0-849B450D487A}">
      <dgm:prSet/>
      <dgm:spPr/>
      <dgm:t>
        <a:bodyPr/>
        <a:lstStyle/>
        <a:p>
          <a:endParaRPr lang="ru-RU" sz="1600"/>
        </a:p>
      </dgm:t>
    </dgm:pt>
    <dgm:pt modelId="{BC5609CD-8895-40D0-BA60-05B4790DE646}">
      <dgm:prSet/>
      <dgm:spPr/>
      <dgm:t>
        <a:bodyPr/>
        <a:lstStyle/>
        <a:p>
          <a:endParaRPr lang="ru-RU"/>
        </a:p>
      </dgm:t>
    </dgm:pt>
    <dgm:pt modelId="{82390858-8245-4053-B846-81B93B07CF93}" type="parTrans" cxnId="{F18B9916-934E-47E7-9EDD-68D6F17CDD3C}">
      <dgm:prSet/>
      <dgm:spPr/>
      <dgm:t>
        <a:bodyPr/>
        <a:lstStyle/>
        <a:p>
          <a:endParaRPr lang="ru-RU"/>
        </a:p>
      </dgm:t>
    </dgm:pt>
    <dgm:pt modelId="{20A1CF82-5D90-40F3-A6E4-553525758FE8}" type="sibTrans" cxnId="{F18B9916-934E-47E7-9EDD-68D6F17CDD3C}">
      <dgm:prSet/>
      <dgm:spPr/>
      <dgm:t>
        <a:bodyPr/>
        <a:lstStyle/>
        <a:p>
          <a:endParaRPr lang="ru-RU"/>
        </a:p>
      </dgm:t>
    </dgm:pt>
    <dgm:pt modelId="{40DC4089-DD8C-482D-AB4E-39EFE256ACAA}" type="pres">
      <dgm:prSet presAssocID="{87D58F22-8E7F-44EB-8408-03A80E1CC8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1DB2B-0315-4686-A909-8A6CC80256C5}" type="pres">
      <dgm:prSet presAssocID="{CB395C2A-A99E-4028-9919-2F14C1119F6F}" presName="centerShape" presStyleLbl="node0" presStyleIdx="0" presStyleCnt="1" custScaleX="283991" custScaleY="50236" custLinFactNeighborX="1556" custLinFactNeighborY="12177"/>
      <dgm:spPr/>
      <dgm:t>
        <a:bodyPr/>
        <a:lstStyle/>
        <a:p>
          <a:endParaRPr lang="ru-RU"/>
        </a:p>
      </dgm:t>
    </dgm:pt>
    <dgm:pt modelId="{0EA3B86E-05BA-44E6-A9E6-757AED7CA242}" type="pres">
      <dgm:prSet presAssocID="{A41FDC8C-017F-4F79-96D9-4C762CD3D5A0}" presName="parTrans" presStyleLbl="bgSibTrans2D1" presStyleIdx="0" presStyleCnt="4" custLinFactNeighborX="4207" custLinFactNeighborY="36388"/>
      <dgm:spPr/>
      <dgm:t>
        <a:bodyPr/>
        <a:lstStyle/>
        <a:p>
          <a:endParaRPr lang="ru-RU"/>
        </a:p>
      </dgm:t>
    </dgm:pt>
    <dgm:pt modelId="{5FFD07A8-284C-4194-8CF8-5034EF7A856E}" type="pres">
      <dgm:prSet presAssocID="{9DE7D464-C0A1-4677-AC0F-6D467477E79A}" presName="node" presStyleLbl="node1" presStyleIdx="0" presStyleCnt="4" custScaleX="187427" custScaleY="84343" custRadScaleRad="144862" custRadScaleInc="106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1D89-CDDF-4616-B55C-618BD89BB1A3}" type="pres">
      <dgm:prSet presAssocID="{1AE5394D-D8A3-44AC-BA31-6357C10358BE}" presName="parTrans" presStyleLbl="bgSibTrans2D1" presStyleIdx="1" presStyleCnt="4" custLinFactNeighborX="-25214" custLinFactNeighborY="20793"/>
      <dgm:spPr/>
      <dgm:t>
        <a:bodyPr/>
        <a:lstStyle/>
        <a:p>
          <a:endParaRPr lang="ru-RU"/>
        </a:p>
      </dgm:t>
    </dgm:pt>
    <dgm:pt modelId="{6B3D4C65-A30F-4735-B7A1-31FA6C6CBF77}" type="pres">
      <dgm:prSet presAssocID="{37AA64E7-F45B-48C3-82CF-C2CEA9C8A0C8}" presName="node" presStyleLbl="node1" presStyleIdx="1" presStyleCnt="4" custScaleX="165864" custScaleY="129978" custRadScaleRad="91423" custRadScaleInc="-49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90261-6A70-48B8-BF6D-B976DCD5AEEC}" type="pres">
      <dgm:prSet presAssocID="{E037EC01-CA39-4341-9E65-E482738A4DBF}" presName="parTrans" presStyleLbl="bgSibTrans2D1" presStyleIdx="2" presStyleCnt="4" custLinFactNeighborX="3043" custLinFactNeighborY="41906"/>
      <dgm:spPr/>
      <dgm:t>
        <a:bodyPr/>
        <a:lstStyle/>
        <a:p>
          <a:endParaRPr lang="ru-RU"/>
        </a:p>
      </dgm:t>
    </dgm:pt>
    <dgm:pt modelId="{5BD30E8B-2195-4DCE-B6BA-AEB2511BDD21}" type="pres">
      <dgm:prSet presAssocID="{B12CE7C4-FE76-4500-A070-0403068EBBDA}" presName="node" presStyleLbl="node1" presStyleIdx="2" presStyleCnt="4" custScaleX="180005" custScaleY="82752" custRadScaleRad="147555" custRadScaleInc="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7BCEB-32B1-4325-B3B0-2FD5D75828D6}" type="pres">
      <dgm:prSet presAssocID="{AEC66130-D73A-49D0-9341-B3C8BB8E3013}" presName="parTrans" presStyleLbl="bgSibTrans2D1" presStyleIdx="3" presStyleCnt="4" custLinFactNeighborX="35608" custLinFactNeighborY="17196"/>
      <dgm:spPr/>
      <dgm:t>
        <a:bodyPr/>
        <a:lstStyle/>
        <a:p>
          <a:endParaRPr lang="ru-RU"/>
        </a:p>
      </dgm:t>
    </dgm:pt>
    <dgm:pt modelId="{AF76CF35-6F2F-412C-B008-35C8A7D43B81}" type="pres">
      <dgm:prSet presAssocID="{033D49F9-EE10-4B2D-9377-5C8C7003B9BC}" presName="node" presStyleLbl="node1" presStyleIdx="3" presStyleCnt="4" custScaleX="194805" custRadScaleRad="93345" custRadScaleInc="-66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002BC0-7DF2-4A24-8A07-479F67576673}" type="presOf" srcId="{033D49F9-EE10-4B2D-9377-5C8C7003B9BC}" destId="{AF76CF35-6F2F-412C-B008-35C8A7D43B81}" srcOrd="0" destOrd="0" presId="urn:microsoft.com/office/officeart/2005/8/layout/radial4"/>
    <dgm:cxn modelId="{E8085974-2EE3-4BFC-B46C-197B5BF404EC}" type="presOf" srcId="{CB395C2A-A99E-4028-9919-2F14C1119F6F}" destId="{C6C1DB2B-0315-4686-A909-8A6CC80256C5}" srcOrd="0" destOrd="0" presId="urn:microsoft.com/office/officeart/2005/8/layout/radial4"/>
    <dgm:cxn modelId="{B974A309-2C96-44D2-ACA4-378838BBD53B}" type="presOf" srcId="{87D58F22-8E7F-44EB-8408-03A80E1CC828}" destId="{40DC4089-DD8C-482D-AB4E-39EFE256ACAA}" srcOrd="0" destOrd="0" presId="urn:microsoft.com/office/officeart/2005/8/layout/radial4"/>
    <dgm:cxn modelId="{F18B9916-934E-47E7-9EDD-68D6F17CDD3C}" srcId="{87D58F22-8E7F-44EB-8408-03A80E1CC828}" destId="{BC5609CD-8895-40D0-BA60-05B4790DE646}" srcOrd="1" destOrd="0" parTransId="{82390858-8245-4053-B846-81B93B07CF93}" sibTransId="{20A1CF82-5D90-40F3-A6E4-553525758FE8}"/>
    <dgm:cxn modelId="{BC56735C-68BF-4677-ACA4-EF03E6AD87D3}" type="presOf" srcId="{AEC66130-D73A-49D0-9341-B3C8BB8E3013}" destId="{33A7BCEB-32B1-4325-B3B0-2FD5D75828D6}" srcOrd="0" destOrd="0" presId="urn:microsoft.com/office/officeart/2005/8/layout/radial4"/>
    <dgm:cxn modelId="{0CE06C3A-3EC7-41CF-8A79-AF6C7E3F08DE}" type="presOf" srcId="{A41FDC8C-017F-4F79-96D9-4C762CD3D5A0}" destId="{0EA3B86E-05BA-44E6-A9E6-757AED7CA242}" srcOrd="0" destOrd="0" presId="urn:microsoft.com/office/officeart/2005/8/layout/radial4"/>
    <dgm:cxn modelId="{8052A71D-E376-4A52-A0F0-849B450D487A}" srcId="{CB395C2A-A99E-4028-9919-2F14C1119F6F}" destId="{37AA64E7-F45B-48C3-82CF-C2CEA9C8A0C8}" srcOrd="1" destOrd="0" parTransId="{1AE5394D-D8A3-44AC-BA31-6357C10358BE}" sibTransId="{9DBC622E-F94A-49AD-9DF1-D51203FB2C1A}"/>
    <dgm:cxn modelId="{F8D59902-0762-44D0-87EE-40432B5C0CBC}" srcId="{87D58F22-8E7F-44EB-8408-03A80E1CC828}" destId="{CB395C2A-A99E-4028-9919-2F14C1119F6F}" srcOrd="0" destOrd="0" parTransId="{38326D20-CD96-4573-A562-95C376191F55}" sibTransId="{96578511-2F5C-45A0-B2DF-E7766F2D539C}"/>
    <dgm:cxn modelId="{517173A9-2F75-4E19-B761-DEC3360A750B}" type="presOf" srcId="{E037EC01-CA39-4341-9E65-E482738A4DBF}" destId="{16890261-6A70-48B8-BF6D-B976DCD5AEEC}" srcOrd="0" destOrd="0" presId="urn:microsoft.com/office/officeart/2005/8/layout/radial4"/>
    <dgm:cxn modelId="{229AF7D5-500E-487D-AC84-B013023832D9}" srcId="{CB395C2A-A99E-4028-9919-2F14C1119F6F}" destId="{9DE7D464-C0A1-4677-AC0F-6D467477E79A}" srcOrd="0" destOrd="0" parTransId="{A41FDC8C-017F-4F79-96D9-4C762CD3D5A0}" sibTransId="{274F2458-A09F-4EE2-AE76-2FAFB5C2E619}"/>
    <dgm:cxn modelId="{02980715-0E88-4E6B-822D-73E42765FE55}" type="presOf" srcId="{37AA64E7-F45B-48C3-82CF-C2CEA9C8A0C8}" destId="{6B3D4C65-A30F-4735-B7A1-31FA6C6CBF77}" srcOrd="0" destOrd="0" presId="urn:microsoft.com/office/officeart/2005/8/layout/radial4"/>
    <dgm:cxn modelId="{BC278C4F-1114-4033-9631-AC47917BD4E7}" srcId="{CB395C2A-A99E-4028-9919-2F14C1119F6F}" destId="{B12CE7C4-FE76-4500-A070-0403068EBBDA}" srcOrd="2" destOrd="0" parTransId="{E037EC01-CA39-4341-9E65-E482738A4DBF}" sibTransId="{12EAF322-7A34-473B-923E-9F507886375D}"/>
    <dgm:cxn modelId="{C7DEE1B5-AAD6-4178-ACC4-413E0C7029DF}" type="presOf" srcId="{1AE5394D-D8A3-44AC-BA31-6357C10358BE}" destId="{86391D89-CDDF-4616-B55C-618BD89BB1A3}" srcOrd="0" destOrd="0" presId="urn:microsoft.com/office/officeart/2005/8/layout/radial4"/>
    <dgm:cxn modelId="{CC502F6F-ACC4-4B4F-8409-2D35A76DDFA4}" type="presOf" srcId="{9DE7D464-C0A1-4677-AC0F-6D467477E79A}" destId="{5FFD07A8-284C-4194-8CF8-5034EF7A856E}" srcOrd="0" destOrd="0" presId="urn:microsoft.com/office/officeart/2005/8/layout/radial4"/>
    <dgm:cxn modelId="{2506766B-1BD6-4403-B1A3-74C15B344527}" srcId="{CB395C2A-A99E-4028-9919-2F14C1119F6F}" destId="{033D49F9-EE10-4B2D-9377-5C8C7003B9BC}" srcOrd="3" destOrd="0" parTransId="{AEC66130-D73A-49D0-9341-B3C8BB8E3013}" sibTransId="{B374076C-7F75-487E-9009-24B6A8C066CC}"/>
    <dgm:cxn modelId="{66C59879-3466-44C3-8440-3A2F0D8F3D2F}" type="presOf" srcId="{B12CE7C4-FE76-4500-A070-0403068EBBDA}" destId="{5BD30E8B-2195-4DCE-B6BA-AEB2511BDD21}" srcOrd="0" destOrd="0" presId="urn:microsoft.com/office/officeart/2005/8/layout/radial4"/>
    <dgm:cxn modelId="{69E1D776-8965-4405-9286-00C12925736B}" type="presParOf" srcId="{40DC4089-DD8C-482D-AB4E-39EFE256ACAA}" destId="{C6C1DB2B-0315-4686-A909-8A6CC80256C5}" srcOrd="0" destOrd="0" presId="urn:microsoft.com/office/officeart/2005/8/layout/radial4"/>
    <dgm:cxn modelId="{0D60D6BD-945A-40A3-8B5F-E83A639D5515}" type="presParOf" srcId="{40DC4089-DD8C-482D-AB4E-39EFE256ACAA}" destId="{0EA3B86E-05BA-44E6-A9E6-757AED7CA242}" srcOrd="1" destOrd="0" presId="urn:microsoft.com/office/officeart/2005/8/layout/radial4"/>
    <dgm:cxn modelId="{553798A7-71FF-4204-8ED6-B0906EE1F646}" type="presParOf" srcId="{40DC4089-DD8C-482D-AB4E-39EFE256ACAA}" destId="{5FFD07A8-284C-4194-8CF8-5034EF7A856E}" srcOrd="2" destOrd="0" presId="urn:microsoft.com/office/officeart/2005/8/layout/radial4"/>
    <dgm:cxn modelId="{48BE4B66-A481-44B4-9516-0EB7B6CF9EDF}" type="presParOf" srcId="{40DC4089-DD8C-482D-AB4E-39EFE256ACAA}" destId="{86391D89-CDDF-4616-B55C-618BD89BB1A3}" srcOrd="3" destOrd="0" presId="urn:microsoft.com/office/officeart/2005/8/layout/radial4"/>
    <dgm:cxn modelId="{B7184787-DA10-4716-B759-7FEDA2B1AB1B}" type="presParOf" srcId="{40DC4089-DD8C-482D-AB4E-39EFE256ACAA}" destId="{6B3D4C65-A30F-4735-B7A1-31FA6C6CBF77}" srcOrd="4" destOrd="0" presId="urn:microsoft.com/office/officeart/2005/8/layout/radial4"/>
    <dgm:cxn modelId="{AED5DD19-8609-47FC-92EF-6ABE81AB99AE}" type="presParOf" srcId="{40DC4089-DD8C-482D-AB4E-39EFE256ACAA}" destId="{16890261-6A70-48B8-BF6D-B976DCD5AEEC}" srcOrd="5" destOrd="0" presId="urn:microsoft.com/office/officeart/2005/8/layout/radial4"/>
    <dgm:cxn modelId="{2223F417-B9AA-411A-99EB-69A3899BA4B5}" type="presParOf" srcId="{40DC4089-DD8C-482D-AB4E-39EFE256ACAA}" destId="{5BD30E8B-2195-4DCE-B6BA-AEB2511BDD21}" srcOrd="6" destOrd="0" presId="urn:microsoft.com/office/officeart/2005/8/layout/radial4"/>
    <dgm:cxn modelId="{4A378838-9967-4837-84A6-865DC807A783}" type="presParOf" srcId="{40DC4089-DD8C-482D-AB4E-39EFE256ACAA}" destId="{33A7BCEB-32B1-4325-B3B0-2FD5D75828D6}" srcOrd="7" destOrd="0" presId="urn:microsoft.com/office/officeart/2005/8/layout/radial4"/>
    <dgm:cxn modelId="{32A9BE1A-85A3-4651-8918-8B5261DEC505}" type="presParOf" srcId="{40DC4089-DD8C-482D-AB4E-39EFE256ACAA}" destId="{AF76CF35-6F2F-412C-B008-35C8A7D43B8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D438E-6E11-41A9-8B88-845A993DCFB0}" type="doc">
      <dgm:prSet loTypeId="urn:microsoft.com/office/officeart/2005/8/layout/pyramid3" loCatId="pyramid" qsTypeId="urn:microsoft.com/office/officeart/2005/8/quickstyle/simple2" qsCatId="simple" csTypeId="urn:microsoft.com/office/officeart/2005/8/colors/colorful1" csCatId="colorful" phldr="1"/>
      <dgm:spPr/>
    </dgm:pt>
    <dgm:pt modelId="{A34BE880-02CA-4ACD-8A22-629F3E0458A1}">
      <dgm:prSet phldrT="[Текст]" custT="1"/>
      <dgm:spPr/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Формирование </a:t>
          </a:r>
          <a:r>
            <a:rPr lang="ru-RU" sz="2400" b="0" cap="none" spc="0" dirty="0" err="1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социокультурной</a:t>
          </a:r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  </a:t>
          </a:r>
          <a:r>
            <a:rPr lang="ru-RU" sz="2400" b="0" cap="none" spc="0" dirty="0" err="1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образовательнойсреды</a:t>
          </a:r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 дошкольного детства в ДОУ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1AA8C67-6FCF-48C8-9FD5-DC342BAEED52}" type="parTrans" cxnId="{AA420961-C4B4-40DE-85FC-C39554EBC4C4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4FFCB57B-9053-47B8-8EEF-39986BEE3922}" type="sibTrans" cxnId="{AA420961-C4B4-40DE-85FC-C39554EBC4C4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A87BFB3E-8C65-4CF6-80F9-13AAA80AC250}">
      <dgm:prSet phldrT="[Текст]" custT="1"/>
      <dgm:spPr/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Комплексные решения для обеспечения образовательной деятельности  образовательной организации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289630A-507D-42B8-9832-0CAD680D675C}" type="parTrans" cxnId="{540D1FCC-E628-4FDF-9CEC-8C644CE8C57E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28F847D9-CD3C-4A7B-AEDA-64DE566A0CF6}" type="sibTrans" cxnId="{540D1FCC-E628-4FDF-9CEC-8C644CE8C57E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1B5F09B2-4248-4C16-9C01-E7A3E92DC439}">
      <dgm:prSet phldrT="[Текст]" custT="1"/>
      <dgm:spPr/>
      <dgm:t>
        <a:bodyPr/>
        <a:lstStyle/>
        <a:p>
          <a:r>
            <a:rPr lang="ru-RU" sz="2400" b="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Печатная продукция, электронные ресурсы, товары , сервисы и услуги для реализации требований ФГОС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1C3C1A2-FF87-4672-942D-DDA6DBD6332D}" type="parTrans" cxnId="{ED5A9BD3-BE1E-4983-8531-F79C7D4EF096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3CF0733D-8FBC-4BCC-9EFC-864A51AB1277}" type="sibTrans" cxnId="{ED5A9BD3-BE1E-4983-8531-F79C7D4EF096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8CF41A18-9574-4239-BF9A-D1B91CD90015}">
      <dgm:prSet phldrT="[Текст]" custT="1"/>
      <dgm:spPr/>
      <dgm:t>
        <a:bodyPr/>
        <a:lstStyle/>
        <a:p>
          <a:r>
            <a:rPr lang="ru-RU" sz="2400" b="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Нормативная , </a:t>
          </a:r>
        </a:p>
        <a:p>
          <a:r>
            <a:rPr lang="ru-RU" sz="2400" b="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учебно- методическая </a:t>
          </a:r>
        </a:p>
        <a:p>
          <a:r>
            <a:rPr lang="ru-RU" sz="2400" b="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литература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754B1EC-8A5E-4116-9D70-33C839EF84E0}" type="parTrans" cxnId="{CAC7804A-C4FC-4980-B204-215C9FC6FCA2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4DE68AA5-13C5-4ADE-A442-79E8ACC3726B}" type="sibTrans" cxnId="{CAC7804A-C4FC-4980-B204-215C9FC6FCA2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80CB8FF8-0DF7-4FFB-AFCA-51A802D34292}" type="pres">
      <dgm:prSet presAssocID="{D07D438E-6E11-41A9-8B88-845A993DCFB0}" presName="Name0" presStyleCnt="0">
        <dgm:presLayoutVars>
          <dgm:dir/>
          <dgm:animLvl val="lvl"/>
          <dgm:resizeHandles val="exact"/>
        </dgm:presLayoutVars>
      </dgm:prSet>
      <dgm:spPr/>
    </dgm:pt>
    <dgm:pt modelId="{60D92276-E1C0-4F47-88AB-F1D575727E4B}" type="pres">
      <dgm:prSet presAssocID="{A34BE880-02CA-4ACD-8A22-629F3E0458A1}" presName="Name8" presStyleCnt="0"/>
      <dgm:spPr/>
    </dgm:pt>
    <dgm:pt modelId="{D9B86EF2-C2A5-4534-B9A6-14F501678F44}" type="pres">
      <dgm:prSet presAssocID="{A34BE880-02CA-4ACD-8A22-629F3E0458A1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DAB89-B37F-423C-BFBB-CDA12CD848BA}" type="pres">
      <dgm:prSet presAssocID="{A34BE880-02CA-4ACD-8A22-629F3E0458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969A2-95D2-41FF-930E-338B3CEA5C23}" type="pres">
      <dgm:prSet presAssocID="{A87BFB3E-8C65-4CF6-80F9-13AAA80AC250}" presName="Name8" presStyleCnt="0"/>
      <dgm:spPr/>
    </dgm:pt>
    <dgm:pt modelId="{BB3D7AB6-A3B8-4881-8444-9FA329ED8B6B}" type="pres">
      <dgm:prSet presAssocID="{A87BFB3E-8C65-4CF6-80F9-13AAA80AC250}" presName="level" presStyleLbl="node1" presStyleIdx="1" presStyleCnt="4" custScaleX="125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89CB-0330-4CD5-80E4-6E2960505FD3}" type="pres">
      <dgm:prSet presAssocID="{A87BFB3E-8C65-4CF6-80F9-13AAA80AC2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50853-E458-4588-B735-124C02B511EA}" type="pres">
      <dgm:prSet presAssocID="{1B5F09B2-4248-4C16-9C01-E7A3E92DC439}" presName="Name8" presStyleCnt="0"/>
      <dgm:spPr/>
    </dgm:pt>
    <dgm:pt modelId="{E69452E4-A65E-49C7-8A7F-9A4C3E7E9644}" type="pres">
      <dgm:prSet presAssocID="{1B5F09B2-4248-4C16-9C01-E7A3E92DC439}" presName="level" presStyleLbl="node1" presStyleIdx="2" presStyleCnt="4" custScaleX="1543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B0A10-4E04-4108-A4A1-4BAC2A1E20C8}" type="pres">
      <dgm:prSet presAssocID="{1B5F09B2-4248-4C16-9C01-E7A3E92DC4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7887E-B7D8-4350-8A06-C1836DD7EA7E}" type="pres">
      <dgm:prSet presAssocID="{8CF41A18-9574-4239-BF9A-D1B91CD90015}" presName="Name8" presStyleCnt="0"/>
      <dgm:spPr/>
    </dgm:pt>
    <dgm:pt modelId="{AC48D6DB-3652-4A42-8117-7A677742B88D}" type="pres">
      <dgm:prSet presAssocID="{8CF41A18-9574-4239-BF9A-D1B91CD90015}" presName="level" presStyleLbl="node1" presStyleIdx="3" presStyleCnt="4" custScaleX="2618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589A9-95AF-49A9-8690-229FBCE0D090}" type="pres">
      <dgm:prSet presAssocID="{8CF41A18-9574-4239-BF9A-D1B91CD900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6AF4C-E0A7-4E82-BB8C-2CD1794A789F}" type="presOf" srcId="{A34BE880-02CA-4ACD-8A22-629F3E0458A1}" destId="{38EDAB89-B37F-423C-BFBB-CDA12CD848BA}" srcOrd="1" destOrd="0" presId="urn:microsoft.com/office/officeart/2005/8/layout/pyramid3"/>
    <dgm:cxn modelId="{79D13CC1-CB6F-42A9-A2F0-7DEBEE7B6CE1}" type="presOf" srcId="{8CF41A18-9574-4239-BF9A-D1B91CD90015}" destId="{AC48D6DB-3652-4A42-8117-7A677742B88D}" srcOrd="0" destOrd="0" presId="urn:microsoft.com/office/officeart/2005/8/layout/pyramid3"/>
    <dgm:cxn modelId="{D9F43CBC-C640-42C1-ACBD-4F4BB0F7361F}" type="presOf" srcId="{8CF41A18-9574-4239-BF9A-D1B91CD90015}" destId="{3D3589A9-95AF-49A9-8690-229FBCE0D090}" srcOrd="1" destOrd="0" presId="urn:microsoft.com/office/officeart/2005/8/layout/pyramid3"/>
    <dgm:cxn modelId="{92E974B5-80F7-4C88-A4D0-57A5EAC1A4E6}" type="presOf" srcId="{1B5F09B2-4248-4C16-9C01-E7A3E92DC439}" destId="{866B0A10-4E04-4108-A4A1-4BAC2A1E20C8}" srcOrd="1" destOrd="0" presId="urn:microsoft.com/office/officeart/2005/8/layout/pyramid3"/>
    <dgm:cxn modelId="{6240A8F4-75F0-4BED-B684-AE195727067B}" type="presOf" srcId="{A34BE880-02CA-4ACD-8A22-629F3E0458A1}" destId="{D9B86EF2-C2A5-4534-B9A6-14F501678F44}" srcOrd="0" destOrd="0" presId="urn:microsoft.com/office/officeart/2005/8/layout/pyramid3"/>
    <dgm:cxn modelId="{540D1FCC-E628-4FDF-9CEC-8C644CE8C57E}" srcId="{D07D438E-6E11-41A9-8B88-845A993DCFB0}" destId="{A87BFB3E-8C65-4CF6-80F9-13AAA80AC250}" srcOrd="1" destOrd="0" parTransId="{A289630A-507D-42B8-9832-0CAD680D675C}" sibTransId="{28F847D9-CD3C-4A7B-AEDA-64DE566A0CF6}"/>
    <dgm:cxn modelId="{807A6C6A-14E0-4DE3-AC65-6B7DA1D7F55B}" type="presOf" srcId="{A87BFB3E-8C65-4CF6-80F9-13AAA80AC250}" destId="{BB3D7AB6-A3B8-4881-8444-9FA329ED8B6B}" srcOrd="0" destOrd="0" presId="urn:microsoft.com/office/officeart/2005/8/layout/pyramid3"/>
    <dgm:cxn modelId="{AA420961-C4B4-40DE-85FC-C39554EBC4C4}" srcId="{D07D438E-6E11-41A9-8B88-845A993DCFB0}" destId="{A34BE880-02CA-4ACD-8A22-629F3E0458A1}" srcOrd="0" destOrd="0" parTransId="{61AA8C67-6FCF-48C8-9FD5-DC342BAEED52}" sibTransId="{4FFCB57B-9053-47B8-8EEF-39986BEE3922}"/>
    <dgm:cxn modelId="{64B81F7C-DF6F-4CDB-8AC5-C80B45E000F0}" type="presOf" srcId="{A87BFB3E-8C65-4CF6-80F9-13AAA80AC250}" destId="{AAB289CB-0330-4CD5-80E4-6E2960505FD3}" srcOrd="1" destOrd="0" presId="urn:microsoft.com/office/officeart/2005/8/layout/pyramid3"/>
    <dgm:cxn modelId="{BBB369DC-3736-43D0-A808-9B207F1A5E7A}" type="presOf" srcId="{1B5F09B2-4248-4C16-9C01-E7A3E92DC439}" destId="{E69452E4-A65E-49C7-8A7F-9A4C3E7E9644}" srcOrd="0" destOrd="0" presId="urn:microsoft.com/office/officeart/2005/8/layout/pyramid3"/>
    <dgm:cxn modelId="{ED5A9BD3-BE1E-4983-8531-F79C7D4EF096}" srcId="{D07D438E-6E11-41A9-8B88-845A993DCFB0}" destId="{1B5F09B2-4248-4C16-9C01-E7A3E92DC439}" srcOrd="2" destOrd="0" parTransId="{A1C3C1A2-FF87-4672-942D-DDA6DBD6332D}" sibTransId="{3CF0733D-8FBC-4BCC-9EFC-864A51AB1277}"/>
    <dgm:cxn modelId="{2374C81E-87E8-41EB-9416-1A38464394B8}" type="presOf" srcId="{D07D438E-6E11-41A9-8B88-845A993DCFB0}" destId="{80CB8FF8-0DF7-4FFB-AFCA-51A802D34292}" srcOrd="0" destOrd="0" presId="urn:microsoft.com/office/officeart/2005/8/layout/pyramid3"/>
    <dgm:cxn modelId="{CAC7804A-C4FC-4980-B204-215C9FC6FCA2}" srcId="{D07D438E-6E11-41A9-8B88-845A993DCFB0}" destId="{8CF41A18-9574-4239-BF9A-D1B91CD90015}" srcOrd="3" destOrd="0" parTransId="{7754B1EC-8A5E-4116-9D70-33C839EF84E0}" sibTransId="{4DE68AA5-13C5-4ADE-A442-79E8ACC3726B}"/>
    <dgm:cxn modelId="{D62EF0E8-3778-44CA-A2D1-AA1D021A9ADC}" type="presParOf" srcId="{80CB8FF8-0DF7-4FFB-AFCA-51A802D34292}" destId="{60D92276-E1C0-4F47-88AB-F1D575727E4B}" srcOrd="0" destOrd="0" presId="urn:microsoft.com/office/officeart/2005/8/layout/pyramid3"/>
    <dgm:cxn modelId="{68A78F44-F112-479B-9144-00E314B1B9FC}" type="presParOf" srcId="{60D92276-E1C0-4F47-88AB-F1D575727E4B}" destId="{D9B86EF2-C2A5-4534-B9A6-14F501678F44}" srcOrd="0" destOrd="0" presId="urn:microsoft.com/office/officeart/2005/8/layout/pyramid3"/>
    <dgm:cxn modelId="{83ED2D4C-F43E-450D-BD4F-1065B6F409E9}" type="presParOf" srcId="{60D92276-E1C0-4F47-88AB-F1D575727E4B}" destId="{38EDAB89-B37F-423C-BFBB-CDA12CD848BA}" srcOrd="1" destOrd="0" presId="urn:microsoft.com/office/officeart/2005/8/layout/pyramid3"/>
    <dgm:cxn modelId="{80C4CFBF-211A-4FF4-8C4C-FEF705E99DA7}" type="presParOf" srcId="{80CB8FF8-0DF7-4FFB-AFCA-51A802D34292}" destId="{F50969A2-95D2-41FF-930E-338B3CEA5C23}" srcOrd="1" destOrd="0" presId="urn:microsoft.com/office/officeart/2005/8/layout/pyramid3"/>
    <dgm:cxn modelId="{D3B0E175-8EAF-48E2-88B3-0628D928A0F5}" type="presParOf" srcId="{F50969A2-95D2-41FF-930E-338B3CEA5C23}" destId="{BB3D7AB6-A3B8-4881-8444-9FA329ED8B6B}" srcOrd="0" destOrd="0" presId="urn:microsoft.com/office/officeart/2005/8/layout/pyramid3"/>
    <dgm:cxn modelId="{211E1234-5DC7-4AB5-B426-E8E5EE60B0D3}" type="presParOf" srcId="{F50969A2-95D2-41FF-930E-338B3CEA5C23}" destId="{AAB289CB-0330-4CD5-80E4-6E2960505FD3}" srcOrd="1" destOrd="0" presId="urn:microsoft.com/office/officeart/2005/8/layout/pyramid3"/>
    <dgm:cxn modelId="{7BDDA6D2-A5E1-463E-9C78-9C96C986ECEB}" type="presParOf" srcId="{80CB8FF8-0DF7-4FFB-AFCA-51A802D34292}" destId="{CB650853-E458-4588-B735-124C02B511EA}" srcOrd="2" destOrd="0" presId="urn:microsoft.com/office/officeart/2005/8/layout/pyramid3"/>
    <dgm:cxn modelId="{00CB6323-92E2-4374-906A-1B0E3C63F3F1}" type="presParOf" srcId="{CB650853-E458-4588-B735-124C02B511EA}" destId="{E69452E4-A65E-49C7-8A7F-9A4C3E7E9644}" srcOrd="0" destOrd="0" presId="urn:microsoft.com/office/officeart/2005/8/layout/pyramid3"/>
    <dgm:cxn modelId="{E83E4992-9167-4EB9-AB6F-DF1E1397B504}" type="presParOf" srcId="{CB650853-E458-4588-B735-124C02B511EA}" destId="{866B0A10-4E04-4108-A4A1-4BAC2A1E20C8}" srcOrd="1" destOrd="0" presId="urn:microsoft.com/office/officeart/2005/8/layout/pyramid3"/>
    <dgm:cxn modelId="{7DEC00A7-BB04-427D-9903-7E5A6E37F5F6}" type="presParOf" srcId="{80CB8FF8-0DF7-4FFB-AFCA-51A802D34292}" destId="{27C7887E-B7D8-4350-8A06-C1836DD7EA7E}" srcOrd="3" destOrd="0" presId="urn:microsoft.com/office/officeart/2005/8/layout/pyramid3"/>
    <dgm:cxn modelId="{E60E45C5-36DB-4DE7-B512-B8A768E8A56B}" type="presParOf" srcId="{27C7887E-B7D8-4350-8A06-C1836DD7EA7E}" destId="{AC48D6DB-3652-4A42-8117-7A677742B88D}" srcOrd="0" destOrd="0" presId="urn:microsoft.com/office/officeart/2005/8/layout/pyramid3"/>
    <dgm:cxn modelId="{B1BAAD51-5940-4595-A377-C6B2EAC3BA8B}" type="presParOf" srcId="{27C7887E-B7D8-4350-8A06-C1836DD7EA7E}" destId="{3D3589A9-95AF-49A9-8690-229FBCE0D09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B73A6F-64ED-4F85-BEF9-F76898649D3A}" type="doc">
      <dgm:prSet loTypeId="urn:microsoft.com/office/officeart/2005/8/layout/process4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707F71C-5EC7-4E22-B2CD-182E45531B5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30 января 2013 год – начало разработки проекта ФГОС ДО  Приказ 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Минобрнауки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 РФ №57 от 30.01.2013г. « О разработке ФГОС дошкольного  образования</a:t>
          </a:r>
          <a:endParaRPr lang="ru-RU" sz="1800" b="1" dirty="0"/>
        </a:p>
      </dgm:t>
    </dgm:pt>
    <dgm:pt modelId="{E37C316D-2BB5-40BC-8D01-F58C2B0DF0D6}" type="parTrans" cxnId="{4A2F67AA-CD4A-4B34-A155-0935317ED8E5}">
      <dgm:prSet/>
      <dgm:spPr/>
      <dgm:t>
        <a:bodyPr/>
        <a:lstStyle/>
        <a:p>
          <a:endParaRPr lang="ru-RU" sz="1800" b="1"/>
        </a:p>
      </dgm:t>
    </dgm:pt>
    <dgm:pt modelId="{705FD1CC-D8E1-4874-BD09-531B3484CD67}" type="sibTrans" cxnId="{4A2F67AA-CD4A-4B34-A155-0935317ED8E5}">
      <dgm:prSet/>
      <dgm:spPr/>
      <dgm:t>
        <a:bodyPr/>
        <a:lstStyle/>
        <a:p>
          <a:endParaRPr lang="ru-RU" sz="1800" b="1"/>
        </a:p>
      </dgm:t>
    </dgm:pt>
    <dgm:pt modelId="{94215A5A-DE26-4F32-9293-CB8314FE13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2013 год (апрель –май )- Проект ФГОС ДО выносится на широкое обсуждение общественности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01CEF06D-7456-43C3-A097-A5108A2989DC}" type="parTrans" cxnId="{4BE5F5F1-E7EE-47F4-BB30-A1DB0D7B9412}">
      <dgm:prSet/>
      <dgm:spPr/>
      <dgm:t>
        <a:bodyPr/>
        <a:lstStyle/>
        <a:p>
          <a:endParaRPr lang="ru-RU" sz="1800" b="1"/>
        </a:p>
      </dgm:t>
    </dgm:pt>
    <dgm:pt modelId="{0952A20D-CAEF-42AD-92F0-31B34F106A7B}" type="sibTrans" cxnId="{4BE5F5F1-E7EE-47F4-BB30-A1DB0D7B9412}">
      <dgm:prSet/>
      <dgm:spPr/>
      <dgm:t>
        <a:bodyPr/>
        <a:lstStyle/>
        <a:p>
          <a:endParaRPr lang="ru-RU" sz="1800" b="1"/>
        </a:p>
      </dgm:t>
    </dgm:pt>
    <dgm:pt modelId="{7E6C8AAF-31C6-4435-8A95-F0B548BEE4E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2013 год (июнь-июль) – Проект ФГОС ДО в рамках общественного слушания Представлен  в Общественной палате РФ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F0A3530E-38D1-4B77-BB9A-E8096D3C57D5}" type="parTrans" cxnId="{9F26720F-107F-4FC4-AC63-BA18D2EF0669}">
      <dgm:prSet/>
      <dgm:spPr/>
      <dgm:t>
        <a:bodyPr/>
        <a:lstStyle/>
        <a:p>
          <a:endParaRPr lang="ru-RU" sz="1800" b="1"/>
        </a:p>
      </dgm:t>
    </dgm:pt>
    <dgm:pt modelId="{7CD16E34-AB48-48C4-9545-7E4B2E0F151B}" type="sibTrans" cxnId="{9F26720F-107F-4FC4-AC63-BA18D2EF0669}">
      <dgm:prSet/>
      <dgm:spPr/>
      <dgm:t>
        <a:bodyPr/>
        <a:lstStyle/>
        <a:p>
          <a:endParaRPr lang="ru-RU" sz="1800" b="1"/>
        </a:p>
      </dgm:t>
    </dgm:pt>
    <dgm:pt modelId="{794D2140-FC2F-4710-8F81-81CFFA73064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28 августа 2013 года  Проект ФГОС ДО утвердил Совет 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Минобрнауки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 РФ по ФГОС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748BB49D-A769-46CF-AF53-AB9F1C9278FE}" type="parTrans" cxnId="{5ECAE5B1-1379-4624-885B-82A488C787AD}">
      <dgm:prSet/>
      <dgm:spPr/>
      <dgm:t>
        <a:bodyPr/>
        <a:lstStyle/>
        <a:p>
          <a:endParaRPr lang="ru-RU" sz="1800" b="1"/>
        </a:p>
      </dgm:t>
    </dgm:pt>
    <dgm:pt modelId="{A8E966EC-2437-4A24-92F0-FE887404B073}" type="sibTrans" cxnId="{5ECAE5B1-1379-4624-885B-82A488C787AD}">
      <dgm:prSet/>
      <dgm:spPr/>
      <dgm:t>
        <a:bodyPr/>
        <a:lstStyle/>
        <a:p>
          <a:endParaRPr lang="ru-RU" sz="1800" b="1"/>
        </a:p>
      </dgm:t>
    </dgm:pt>
    <dgm:pt modelId="{0AE22659-DCA4-4EB6-A27E-7E19697BAC4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2013 год (сентябрь) ФГОС направлен в юридическую службу 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Минобрнауки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 РФ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9949F026-99CC-478B-8C04-3C28863FD4E1}" type="parTrans" cxnId="{AA5B87F8-7BEA-4036-803E-95B055CB50B9}">
      <dgm:prSet/>
      <dgm:spPr/>
      <dgm:t>
        <a:bodyPr/>
        <a:lstStyle/>
        <a:p>
          <a:endParaRPr lang="ru-RU" sz="1800" b="1"/>
        </a:p>
      </dgm:t>
    </dgm:pt>
    <dgm:pt modelId="{73D8688C-0BFA-4E66-A51B-906A0F3564F6}" type="sibTrans" cxnId="{AA5B87F8-7BEA-4036-803E-95B055CB50B9}">
      <dgm:prSet/>
      <dgm:spPr/>
      <dgm:t>
        <a:bodyPr/>
        <a:lstStyle/>
        <a:p>
          <a:endParaRPr lang="ru-RU" sz="1800" b="1"/>
        </a:p>
      </dgm:t>
    </dgm:pt>
    <dgm:pt modelId="{AF833B21-1DAE-4CD7-AED7-8CB8DB2C436A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accent6">
                  <a:lumMod val="50000"/>
                </a:schemeClr>
              </a:solidFill>
            </a:rPr>
            <a:t>14 ноября 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ФГОС ДО </a:t>
          </a:r>
          <a:r>
            <a:rPr lang="ru-RU" sz="1800" b="1" i="0" dirty="0" smtClean="0">
              <a:solidFill>
                <a:schemeClr val="accent6">
                  <a:lumMod val="50000"/>
                </a:schemeClr>
              </a:solidFill>
            </a:rPr>
            <a:t>зарегистрирован в МИНЮСТЕ РФ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B1174487-36AA-4DAA-BE6F-AD4383ACE3DB}" type="parTrans" cxnId="{D5DE5CBF-33D4-47E3-A94A-EB8081508D66}">
      <dgm:prSet/>
      <dgm:spPr/>
      <dgm:t>
        <a:bodyPr/>
        <a:lstStyle/>
        <a:p>
          <a:endParaRPr lang="ru-RU" sz="1800" b="1"/>
        </a:p>
      </dgm:t>
    </dgm:pt>
    <dgm:pt modelId="{9B30974C-65E0-425F-9B9A-2AB0F846EBEB}" type="sibTrans" cxnId="{D5DE5CBF-33D4-47E3-A94A-EB8081508D66}">
      <dgm:prSet/>
      <dgm:spPr/>
      <dgm:t>
        <a:bodyPr/>
        <a:lstStyle/>
        <a:p>
          <a:endParaRPr lang="ru-RU" sz="1800" b="1"/>
        </a:p>
      </dgm:t>
    </dgm:pt>
    <dgm:pt modelId="{CEB426A4-1EE0-4002-A000-8BBB86FFFB03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accent6">
                  <a:lumMod val="50000"/>
                </a:schemeClr>
              </a:solidFill>
            </a:rPr>
            <a:t>17 октября 2013 года министром образования Ливановым Д.В. был подписан Приказ об утверждении 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ФГОС ДО 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638586A9-1D5F-4A91-8214-CDD0F7473C2E}" type="parTrans" cxnId="{CB2945AE-5458-4F17-9578-5D15AB94C4ED}">
      <dgm:prSet/>
      <dgm:spPr/>
      <dgm:t>
        <a:bodyPr/>
        <a:lstStyle/>
        <a:p>
          <a:endParaRPr lang="ru-RU" sz="1800" b="1"/>
        </a:p>
      </dgm:t>
    </dgm:pt>
    <dgm:pt modelId="{228C7F5E-4917-4AEC-A14D-98DA88FD625D}" type="sibTrans" cxnId="{CB2945AE-5458-4F17-9578-5D15AB94C4ED}">
      <dgm:prSet/>
      <dgm:spPr/>
      <dgm:t>
        <a:bodyPr/>
        <a:lstStyle/>
        <a:p>
          <a:endParaRPr lang="ru-RU" sz="1800" b="1"/>
        </a:p>
      </dgm:t>
    </dgm:pt>
    <dgm:pt modelId="{465AA674-45DF-47F0-AF05-9FC2405C807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Январь 2014- декабрь 2015 внедрение ФГОС 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01388C26-0FB9-436B-B875-FF83D24D559B}" type="parTrans" cxnId="{79A39D91-43D5-47FA-9952-F493A33E6C8E}">
      <dgm:prSet/>
      <dgm:spPr/>
      <dgm:t>
        <a:bodyPr/>
        <a:lstStyle/>
        <a:p>
          <a:endParaRPr lang="ru-RU"/>
        </a:p>
      </dgm:t>
    </dgm:pt>
    <dgm:pt modelId="{A78830A1-0544-42C8-814B-083D4514B109}" type="sibTrans" cxnId="{79A39D91-43D5-47FA-9952-F493A33E6C8E}">
      <dgm:prSet/>
      <dgm:spPr/>
      <dgm:t>
        <a:bodyPr/>
        <a:lstStyle/>
        <a:p>
          <a:endParaRPr lang="ru-RU"/>
        </a:p>
      </dgm:t>
    </dgm:pt>
    <dgm:pt modelId="{74C192A1-42F7-4E00-AA63-B5BCA4C19F5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с 1 сентября 2013 г. по 31 декабря 2013 г. – этап апробации Стандарта в экспериментальном режиме. 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3CFC76B5-673A-4D1E-8F81-F5C154357904}" type="parTrans" cxnId="{FF2FCAF7-16E8-47C1-BF85-BCD66870C7BD}">
      <dgm:prSet/>
      <dgm:spPr/>
      <dgm:t>
        <a:bodyPr/>
        <a:lstStyle/>
        <a:p>
          <a:endParaRPr lang="ru-RU"/>
        </a:p>
      </dgm:t>
    </dgm:pt>
    <dgm:pt modelId="{C5208569-4A2B-425E-BC90-36E9A5F37FB4}" type="sibTrans" cxnId="{FF2FCAF7-16E8-47C1-BF85-BCD66870C7BD}">
      <dgm:prSet/>
      <dgm:spPr/>
      <dgm:t>
        <a:bodyPr/>
        <a:lstStyle/>
        <a:p>
          <a:endParaRPr lang="ru-RU"/>
        </a:p>
      </dgm:t>
    </dgm:pt>
    <dgm:pt modelId="{7DF2DD08-9EE1-47EF-B57E-E7223F001FED}" type="pres">
      <dgm:prSet presAssocID="{28B73A6F-64ED-4F85-BEF9-F76898649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0A894C-2357-4169-B2D8-4347E9266CF7}" type="pres">
      <dgm:prSet presAssocID="{465AA674-45DF-47F0-AF05-9FC2405C8079}" presName="boxAndChildren" presStyleCnt="0"/>
      <dgm:spPr/>
    </dgm:pt>
    <dgm:pt modelId="{3C680C1E-94B0-4F09-AD93-F26CB67B144F}" type="pres">
      <dgm:prSet presAssocID="{465AA674-45DF-47F0-AF05-9FC2405C8079}" presName="parentTextBox" presStyleLbl="node1" presStyleIdx="0" presStyleCnt="9"/>
      <dgm:spPr/>
      <dgm:t>
        <a:bodyPr/>
        <a:lstStyle/>
        <a:p>
          <a:endParaRPr lang="ru-RU"/>
        </a:p>
      </dgm:t>
    </dgm:pt>
    <dgm:pt modelId="{A3CAD669-8717-4D7F-A178-7C4098858B27}" type="pres">
      <dgm:prSet presAssocID="{C5208569-4A2B-425E-BC90-36E9A5F37FB4}" presName="sp" presStyleCnt="0"/>
      <dgm:spPr/>
    </dgm:pt>
    <dgm:pt modelId="{C0E27FF0-293C-4F42-9E4E-A90D13ED2A69}" type="pres">
      <dgm:prSet presAssocID="{74C192A1-42F7-4E00-AA63-B5BCA4C19F5B}" presName="arrowAndChildren" presStyleCnt="0"/>
      <dgm:spPr/>
    </dgm:pt>
    <dgm:pt modelId="{EE607EE2-3242-4724-95E7-007777D20FB4}" type="pres">
      <dgm:prSet presAssocID="{74C192A1-42F7-4E00-AA63-B5BCA4C19F5B}" presName="parentTextArrow" presStyleLbl="node1" presStyleIdx="1" presStyleCnt="9" custScaleY="139149"/>
      <dgm:spPr/>
      <dgm:t>
        <a:bodyPr/>
        <a:lstStyle/>
        <a:p>
          <a:endParaRPr lang="ru-RU"/>
        </a:p>
      </dgm:t>
    </dgm:pt>
    <dgm:pt modelId="{FB53576C-C120-4762-9C7E-3FED7E4749AA}" type="pres">
      <dgm:prSet presAssocID="{9B30974C-65E0-425F-9B9A-2AB0F846EBEB}" presName="sp" presStyleCnt="0"/>
      <dgm:spPr/>
    </dgm:pt>
    <dgm:pt modelId="{BEF0B6A1-2646-4486-A126-BB6DA5BF6CD5}" type="pres">
      <dgm:prSet presAssocID="{AF833B21-1DAE-4CD7-AED7-8CB8DB2C436A}" presName="arrowAndChildren" presStyleCnt="0"/>
      <dgm:spPr/>
    </dgm:pt>
    <dgm:pt modelId="{84E129A5-E386-4005-B510-ADDBF292B9CA}" type="pres">
      <dgm:prSet presAssocID="{AF833B21-1DAE-4CD7-AED7-8CB8DB2C436A}" presName="parentTextArrow" presStyleLbl="node1" presStyleIdx="2" presStyleCnt="9" custLinFactNeighborY="10803"/>
      <dgm:spPr/>
      <dgm:t>
        <a:bodyPr/>
        <a:lstStyle/>
        <a:p>
          <a:endParaRPr lang="ru-RU"/>
        </a:p>
      </dgm:t>
    </dgm:pt>
    <dgm:pt modelId="{813359BB-3B6A-43CE-BABC-1F0A4DD9513C}" type="pres">
      <dgm:prSet presAssocID="{228C7F5E-4917-4AEC-A14D-98DA88FD625D}" presName="sp" presStyleCnt="0"/>
      <dgm:spPr/>
    </dgm:pt>
    <dgm:pt modelId="{3EE8860E-95AF-438B-ADFF-0F9E326BF6EC}" type="pres">
      <dgm:prSet presAssocID="{CEB426A4-1EE0-4002-A000-8BBB86FFFB03}" presName="arrowAndChildren" presStyleCnt="0"/>
      <dgm:spPr/>
    </dgm:pt>
    <dgm:pt modelId="{024A0F72-A5FE-4AAC-A07A-826153BBBE23}" type="pres">
      <dgm:prSet presAssocID="{CEB426A4-1EE0-4002-A000-8BBB86FFFB03}" presName="parentTextArrow" presStyleLbl="node1" presStyleIdx="3" presStyleCnt="9" custScaleY="111247" custLinFactNeighborY="4895"/>
      <dgm:spPr/>
      <dgm:t>
        <a:bodyPr/>
        <a:lstStyle/>
        <a:p>
          <a:endParaRPr lang="ru-RU"/>
        </a:p>
      </dgm:t>
    </dgm:pt>
    <dgm:pt modelId="{F217F7B8-939A-41C1-A3B2-CD552FF9D058}" type="pres">
      <dgm:prSet presAssocID="{73D8688C-0BFA-4E66-A51B-906A0F3564F6}" presName="sp" presStyleCnt="0"/>
      <dgm:spPr/>
    </dgm:pt>
    <dgm:pt modelId="{EE470B61-9059-4FF3-A7BD-41825365FA21}" type="pres">
      <dgm:prSet presAssocID="{0AE22659-DCA4-4EB6-A27E-7E19697BAC43}" presName="arrowAndChildren" presStyleCnt="0"/>
      <dgm:spPr/>
    </dgm:pt>
    <dgm:pt modelId="{A5F664EA-4BEB-4BD3-ACBF-98563B9016B3}" type="pres">
      <dgm:prSet presAssocID="{0AE22659-DCA4-4EB6-A27E-7E19697BAC43}" presName="parentTextArrow" presStyleLbl="node1" presStyleIdx="4" presStyleCnt="9" custLinFactNeighborY="2875"/>
      <dgm:spPr/>
      <dgm:t>
        <a:bodyPr/>
        <a:lstStyle/>
        <a:p>
          <a:endParaRPr lang="ru-RU"/>
        </a:p>
      </dgm:t>
    </dgm:pt>
    <dgm:pt modelId="{15576E3D-D813-4095-8163-44C3F364E4CC}" type="pres">
      <dgm:prSet presAssocID="{A8E966EC-2437-4A24-92F0-FE887404B073}" presName="sp" presStyleCnt="0"/>
      <dgm:spPr/>
    </dgm:pt>
    <dgm:pt modelId="{175A8138-0DAF-4553-987E-26240FB69860}" type="pres">
      <dgm:prSet presAssocID="{794D2140-FC2F-4710-8F81-81CFFA730644}" presName="arrowAndChildren" presStyleCnt="0"/>
      <dgm:spPr/>
    </dgm:pt>
    <dgm:pt modelId="{D62CC2A5-F754-40F0-84AE-B5B68E3AC579}" type="pres">
      <dgm:prSet presAssocID="{794D2140-FC2F-4710-8F81-81CFFA730644}" presName="parentTextArrow" presStyleLbl="node1" presStyleIdx="5" presStyleCnt="9"/>
      <dgm:spPr/>
      <dgm:t>
        <a:bodyPr/>
        <a:lstStyle/>
        <a:p>
          <a:endParaRPr lang="ru-RU"/>
        </a:p>
      </dgm:t>
    </dgm:pt>
    <dgm:pt modelId="{EDD3F4DE-6A26-4B6A-8FB2-327809A9C873}" type="pres">
      <dgm:prSet presAssocID="{7CD16E34-AB48-48C4-9545-7E4B2E0F151B}" presName="sp" presStyleCnt="0"/>
      <dgm:spPr/>
    </dgm:pt>
    <dgm:pt modelId="{B0475278-ADEE-4E9B-AB1E-9AE889BAA867}" type="pres">
      <dgm:prSet presAssocID="{7E6C8AAF-31C6-4435-8A95-F0B548BEE4E6}" presName="arrowAndChildren" presStyleCnt="0"/>
      <dgm:spPr/>
    </dgm:pt>
    <dgm:pt modelId="{63FB9A55-81D4-4D01-A529-A8C4D7635831}" type="pres">
      <dgm:prSet presAssocID="{7E6C8AAF-31C6-4435-8A95-F0B548BEE4E6}" presName="parentTextArrow" presStyleLbl="node1" presStyleIdx="6" presStyleCnt="9"/>
      <dgm:spPr/>
      <dgm:t>
        <a:bodyPr/>
        <a:lstStyle/>
        <a:p>
          <a:endParaRPr lang="ru-RU"/>
        </a:p>
      </dgm:t>
    </dgm:pt>
    <dgm:pt modelId="{9CA2C118-00A7-4A11-987C-1D4B441D4695}" type="pres">
      <dgm:prSet presAssocID="{0952A20D-CAEF-42AD-92F0-31B34F106A7B}" presName="sp" presStyleCnt="0"/>
      <dgm:spPr/>
    </dgm:pt>
    <dgm:pt modelId="{C8453142-5C1F-4780-B139-4722E06974D3}" type="pres">
      <dgm:prSet presAssocID="{94215A5A-DE26-4F32-9293-CB8314FE13F7}" presName="arrowAndChildren" presStyleCnt="0"/>
      <dgm:spPr/>
    </dgm:pt>
    <dgm:pt modelId="{DE01C3E6-1838-4732-BDDC-C4F5D0B03D2D}" type="pres">
      <dgm:prSet presAssocID="{94215A5A-DE26-4F32-9293-CB8314FE13F7}" presName="parentTextArrow" presStyleLbl="node1" presStyleIdx="7" presStyleCnt="9"/>
      <dgm:spPr/>
      <dgm:t>
        <a:bodyPr/>
        <a:lstStyle/>
        <a:p>
          <a:endParaRPr lang="ru-RU"/>
        </a:p>
      </dgm:t>
    </dgm:pt>
    <dgm:pt modelId="{5EACF3D3-296A-484C-A1ED-5608605ABD3C}" type="pres">
      <dgm:prSet presAssocID="{705FD1CC-D8E1-4874-BD09-531B3484CD67}" presName="sp" presStyleCnt="0"/>
      <dgm:spPr/>
    </dgm:pt>
    <dgm:pt modelId="{A1A4CC86-CAD8-407C-9D89-AD78FF88C904}" type="pres">
      <dgm:prSet presAssocID="{C707F71C-5EC7-4E22-B2CD-182E45531B51}" presName="arrowAndChildren" presStyleCnt="0"/>
      <dgm:spPr/>
    </dgm:pt>
    <dgm:pt modelId="{AC882333-3839-40EF-AA52-7B0FDF2655D3}" type="pres">
      <dgm:prSet presAssocID="{C707F71C-5EC7-4E22-B2CD-182E45531B51}" presName="parentTextArrow" presStyleLbl="node1" presStyleIdx="8" presStyleCnt="9" custScaleY="147899"/>
      <dgm:spPr/>
      <dgm:t>
        <a:bodyPr/>
        <a:lstStyle/>
        <a:p>
          <a:endParaRPr lang="ru-RU"/>
        </a:p>
      </dgm:t>
    </dgm:pt>
  </dgm:ptLst>
  <dgm:cxnLst>
    <dgm:cxn modelId="{4BE5F5F1-E7EE-47F4-BB30-A1DB0D7B9412}" srcId="{28B73A6F-64ED-4F85-BEF9-F76898649D3A}" destId="{94215A5A-DE26-4F32-9293-CB8314FE13F7}" srcOrd="1" destOrd="0" parTransId="{01CEF06D-7456-43C3-A097-A5108A2989DC}" sibTransId="{0952A20D-CAEF-42AD-92F0-31B34F106A7B}"/>
    <dgm:cxn modelId="{8128ADAA-1E8C-4974-AB58-ACEEF7C31A06}" type="presOf" srcId="{AF833B21-1DAE-4CD7-AED7-8CB8DB2C436A}" destId="{84E129A5-E386-4005-B510-ADDBF292B9CA}" srcOrd="0" destOrd="0" presId="urn:microsoft.com/office/officeart/2005/8/layout/process4"/>
    <dgm:cxn modelId="{AEFFDFD6-BAB3-4A99-AEBF-1952E1300490}" type="presOf" srcId="{C707F71C-5EC7-4E22-B2CD-182E45531B51}" destId="{AC882333-3839-40EF-AA52-7B0FDF2655D3}" srcOrd="0" destOrd="0" presId="urn:microsoft.com/office/officeart/2005/8/layout/process4"/>
    <dgm:cxn modelId="{4A2F67AA-CD4A-4B34-A155-0935317ED8E5}" srcId="{28B73A6F-64ED-4F85-BEF9-F76898649D3A}" destId="{C707F71C-5EC7-4E22-B2CD-182E45531B51}" srcOrd="0" destOrd="0" parTransId="{E37C316D-2BB5-40BC-8D01-F58C2B0DF0D6}" sibTransId="{705FD1CC-D8E1-4874-BD09-531B3484CD67}"/>
    <dgm:cxn modelId="{E83B129F-A905-4990-AA4D-5F7B54DB1CB0}" type="presOf" srcId="{74C192A1-42F7-4E00-AA63-B5BCA4C19F5B}" destId="{EE607EE2-3242-4724-95E7-007777D20FB4}" srcOrd="0" destOrd="0" presId="urn:microsoft.com/office/officeart/2005/8/layout/process4"/>
    <dgm:cxn modelId="{1FAA5914-C618-4E5E-9177-E46A568398C7}" type="presOf" srcId="{7E6C8AAF-31C6-4435-8A95-F0B548BEE4E6}" destId="{63FB9A55-81D4-4D01-A529-A8C4D7635831}" srcOrd="0" destOrd="0" presId="urn:microsoft.com/office/officeart/2005/8/layout/process4"/>
    <dgm:cxn modelId="{F910E265-47D2-41F4-B82E-C5F3A5C34CFE}" type="presOf" srcId="{28B73A6F-64ED-4F85-BEF9-F76898649D3A}" destId="{7DF2DD08-9EE1-47EF-B57E-E7223F001FED}" srcOrd="0" destOrd="0" presId="urn:microsoft.com/office/officeart/2005/8/layout/process4"/>
    <dgm:cxn modelId="{79A39D91-43D5-47FA-9952-F493A33E6C8E}" srcId="{28B73A6F-64ED-4F85-BEF9-F76898649D3A}" destId="{465AA674-45DF-47F0-AF05-9FC2405C8079}" srcOrd="8" destOrd="0" parTransId="{01388C26-0FB9-436B-B875-FF83D24D559B}" sibTransId="{A78830A1-0544-42C8-814B-083D4514B109}"/>
    <dgm:cxn modelId="{0C020C6C-C36E-4E6F-A31B-D7C586B4B92E}" type="presOf" srcId="{794D2140-FC2F-4710-8F81-81CFFA730644}" destId="{D62CC2A5-F754-40F0-84AE-B5B68E3AC579}" srcOrd="0" destOrd="0" presId="urn:microsoft.com/office/officeart/2005/8/layout/process4"/>
    <dgm:cxn modelId="{FF2FCAF7-16E8-47C1-BF85-BCD66870C7BD}" srcId="{28B73A6F-64ED-4F85-BEF9-F76898649D3A}" destId="{74C192A1-42F7-4E00-AA63-B5BCA4C19F5B}" srcOrd="7" destOrd="0" parTransId="{3CFC76B5-673A-4D1E-8F81-F5C154357904}" sibTransId="{C5208569-4A2B-425E-BC90-36E9A5F37FB4}"/>
    <dgm:cxn modelId="{A52F2F44-A6D5-4043-87F2-BC0424EF999B}" type="presOf" srcId="{465AA674-45DF-47F0-AF05-9FC2405C8079}" destId="{3C680C1E-94B0-4F09-AD93-F26CB67B144F}" srcOrd="0" destOrd="0" presId="urn:microsoft.com/office/officeart/2005/8/layout/process4"/>
    <dgm:cxn modelId="{0B924C93-3A65-40C6-A112-620BEE1B60B5}" type="presOf" srcId="{CEB426A4-1EE0-4002-A000-8BBB86FFFB03}" destId="{024A0F72-A5FE-4AAC-A07A-826153BBBE23}" srcOrd="0" destOrd="0" presId="urn:microsoft.com/office/officeart/2005/8/layout/process4"/>
    <dgm:cxn modelId="{F35BB0E3-5A89-4ED2-BD4C-1151637D9593}" type="presOf" srcId="{94215A5A-DE26-4F32-9293-CB8314FE13F7}" destId="{DE01C3E6-1838-4732-BDDC-C4F5D0B03D2D}" srcOrd="0" destOrd="0" presId="urn:microsoft.com/office/officeart/2005/8/layout/process4"/>
    <dgm:cxn modelId="{CB2945AE-5458-4F17-9578-5D15AB94C4ED}" srcId="{28B73A6F-64ED-4F85-BEF9-F76898649D3A}" destId="{CEB426A4-1EE0-4002-A000-8BBB86FFFB03}" srcOrd="5" destOrd="0" parTransId="{638586A9-1D5F-4A91-8214-CDD0F7473C2E}" sibTransId="{228C7F5E-4917-4AEC-A14D-98DA88FD625D}"/>
    <dgm:cxn modelId="{AA5B87F8-7BEA-4036-803E-95B055CB50B9}" srcId="{28B73A6F-64ED-4F85-BEF9-F76898649D3A}" destId="{0AE22659-DCA4-4EB6-A27E-7E19697BAC43}" srcOrd="4" destOrd="0" parTransId="{9949F026-99CC-478B-8C04-3C28863FD4E1}" sibTransId="{73D8688C-0BFA-4E66-A51B-906A0F3564F6}"/>
    <dgm:cxn modelId="{9F26720F-107F-4FC4-AC63-BA18D2EF0669}" srcId="{28B73A6F-64ED-4F85-BEF9-F76898649D3A}" destId="{7E6C8AAF-31C6-4435-8A95-F0B548BEE4E6}" srcOrd="2" destOrd="0" parTransId="{F0A3530E-38D1-4B77-BB9A-E8096D3C57D5}" sibTransId="{7CD16E34-AB48-48C4-9545-7E4B2E0F151B}"/>
    <dgm:cxn modelId="{D5DE5CBF-33D4-47E3-A94A-EB8081508D66}" srcId="{28B73A6F-64ED-4F85-BEF9-F76898649D3A}" destId="{AF833B21-1DAE-4CD7-AED7-8CB8DB2C436A}" srcOrd="6" destOrd="0" parTransId="{B1174487-36AA-4DAA-BE6F-AD4383ACE3DB}" sibTransId="{9B30974C-65E0-425F-9B9A-2AB0F846EBEB}"/>
    <dgm:cxn modelId="{5ECAE5B1-1379-4624-885B-82A488C787AD}" srcId="{28B73A6F-64ED-4F85-BEF9-F76898649D3A}" destId="{794D2140-FC2F-4710-8F81-81CFFA730644}" srcOrd="3" destOrd="0" parTransId="{748BB49D-A769-46CF-AF53-AB9F1C9278FE}" sibTransId="{A8E966EC-2437-4A24-92F0-FE887404B073}"/>
    <dgm:cxn modelId="{18F7F8F1-A487-4888-A1CF-B75F21644992}" type="presOf" srcId="{0AE22659-DCA4-4EB6-A27E-7E19697BAC43}" destId="{A5F664EA-4BEB-4BD3-ACBF-98563B9016B3}" srcOrd="0" destOrd="0" presId="urn:microsoft.com/office/officeart/2005/8/layout/process4"/>
    <dgm:cxn modelId="{7676F067-44BB-4A75-A717-70C9580519C9}" type="presParOf" srcId="{7DF2DD08-9EE1-47EF-B57E-E7223F001FED}" destId="{770A894C-2357-4169-B2D8-4347E9266CF7}" srcOrd="0" destOrd="0" presId="urn:microsoft.com/office/officeart/2005/8/layout/process4"/>
    <dgm:cxn modelId="{EE59FEB1-CF3D-48B9-BC24-3B882E9BA408}" type="presParOf" srcId="{770A894C-2357-4169-B2D8-4347E9266CF7}" destId="{3C680C1E-94B0-4F09-AD93-F26CB67B144F}" srcOrd="0" destOrd="0" presId="urn:microsoft.com/office/officeart/2005/8/layout/process4"/>
    <dgm:cxn modelId="{385B391F-7C4E-4EB7-8F44-40987667DDF4}" type="presParOf" srcId="{7DF2DD08-9EE1-47EF-B57E-E7223F001FED}" destId="{A3CAD669-8717-4D7F-A178-7C4098858B27}" srcOrd="1" destOrd="0" presId="urn:microsoft.com/office/officeart/2005/8/layout/process4"/>
    <dgm:cxn modelId="{4804AD0A-0C82-433E-9C2B-835972DFF103}" type="presParOf" srcId="{7DF2DD08-9EE1-47EF-B57E-E7223F001FED}" destId="{C0E27FF0-293C-4F42-9E4E-A90D13ED2A69}" srcOrd="2" destOrd="0" presId="urn:microsoft.com/office/officeart/2005/8/layout/process4"/>
    <dgm:cxn modelId="{2EA0754A-BAC3-4861-82CA-6CFCF4EF096C}" type="presParOf" srcId="{C0E27FF0-293C-4F42-9E4E-A90D13ED2A69}" destId="{EE607EE2-3242-4724-95E7-007777D20FB4}" srcOrd="0" destOrd="0" presId="urn:microsoft.com/office/officeart/2005/8/layout/process4"/>
    <dgm:cxn modelId="{A312FC66-6207-46E7-AD08-B0A15753B77A}" type="presParOf" srcId="{7DF2DD08-9EE1-47EF-B57E-E7223F001FED}" destId="{FB53576C-C120-4762-9C7E-3FED7E4749AA}" srcOrd="3" destOrd="0" presId="urn:microsoft.com/office/officeart/2005/8/layout/process4"/>
    <dgm:cxn modelId="{7EE0E936-12D7-4015-8CB3-88AD97A73A14}" type="presParOf" srcId="{7DF2DD08-9EE1-47EF-B57E-E7223F001FED}" destId="{BEF0B6A1-2646-4486-A126-BB6DA5BF6CD5}" srcOrd="4" destOrd="0" presId="urn:microsoft.com/office/officeart/2005/8/layout/process4"/>
    <dgm:cxn modelId="{B547FA65-6B0D-44A6-9BAB-50DBEEBB1365}" type="presParOf" srcId="{BEF0B6A1-2646-4486-A126-BB6DA5BF6CD5}" destId="{84E129A5-E386-4005-B510-ADDBF292B9CA}" srcOrd="0" destOrd="0" presId="urn:microsoft.com/office/officeart/2005/8/layout/process4"/>
    <dgm:cxn modelId="{55FC3B51-2E99-42D2-8359-26499274C34B}" type="presParOf" srcId="{7DF2DD08-9EE1-47EF-B57E-E7223F001FED}" destId="{813359BB-3B6A-43CE-BABC-1F0A4DD9513C}" srcOrd="5" destOrd="0" presId="urn:microsoft.com/office/officeart/2005/8/layout/process4"/>
    <dgm:cxn modelId="{1F25B56B-E7A6-4850-8758-1144D9B903D9}" type="presParOf" srcId="{7DF2DD08-9EE1-47EF-B57E-E7223F001FED}" destId="{3EE8860E-95AF-438B-ADFF-0F9E326BF6EC}" srcOrd="6" destOrd="0" presId="urn:microsoft.com/office/officeart/2005/8/layout/process4"/>
    <dgm:cxn modelId="{111F3820-9A37-4B58-BC1F-E990BAF8B3BB}" type="presParOf" srcId="{3EE8860E-95AF-438B-ADFF-0F9E326BF6EC}" destId="{024A0F72-A5FE-4AAC-A07A-826153BBBE23}" srcOrd="0" destOrd="0" presId="urn:microsoft.com/office/officeart/2005/8/layout/process4"/>
    <dgm:cxn modelId="{C1F7E3A1-7523-43D1-B5B9-1044E345EBD5}" type="presParOf" srcId="{7DF2DD08-9EE1-47EF-B57E-E7223F001FED}" destId="{F217F7B8-939A-41C1-A3B2-CD552FF9D058}" srcOrd="7" destOrd="0" presId="urn:microsoft.com/office/officeart/2005/8/layout/process4"/>
    <dgm:cxn modelId="{ADCC3321-E407-43C8-A5C3-728208B2AC17}" type="presParOf" srcId="{7DF2DD08-9EE1-47EF-B57E-E7223F001FED}" destId="{EE470B61-9059-4FF3-A7BD-41825365FA21}" srcOrd="8" destOrd="0" presId="urn:microsoft.com/office/officeart/2005/8/layout/process4"/>
    <dgm:cxn modelId="{1AB63D18-6060-4A47-A285-0263A46BCB6D}" type="presParOf" srcId="{EE470B61-9059-4FF3-A7BD-41825365FA21}" destId="{A5F664EA-4BEB-4BD3-ACBF-98563B9016B3}" srcOrd="0" destOrd="0" presId="urn:microsoft.com/office/officeart/2005/8/layout/process4"/>
    <dgm:cxn modelId="{448785EA-3B79-4A5B-B610-9B1EA22A1A66}" type="presParOf" srcId="{7DF2DD08-9EE1-47EF-B57E-E7223F001FED}" destId="{15576E3D-D813-4095-8163-44C3F364E4CC}" srcOrd="9" destOrd="0" presId="urn:microsoft.com/office/officeart/2005/8/layout/process4"/>
    <dgm:cxn modelId="{D6FBE2E6-F078-4C30-A982-4B174A711C63}" type="presParOf" srcId="{7DF2DD08-9EE1-47EF-B57E-E7223F001FED}" destId="{175A8138-0DAF-4553-987E-26240FB69860}" srcOrd="10" destOrd="0" presId="urn:microsoft.com/office/officeart/2005/8/layout/process4"/>
    <dgm:cxn modelId="{BE8369B4-2E38-4CF4-A8E0-D24255108AC0}" type="presParOf" srcId="{175A8138-0DAF-4553-987E-26240FB69860}" destId="{D62CC2A5-F754-40F0-84AE-B5B68E3AC579}" srcOrd="0" destOrd="0" presId="urn:microsoft.com/office/officeart/2005/8/layout/process4"/>
    <dgm:cxn modelId="{29FFF103-A4DB-4E13-8306-F8DB96BF6E9F}" type="presParOf" srcId="{7DF2DD08-9EE1-47EF-B57E-E7223F001FED}" destId="{EDD3F4DE-6A26-4B6A-8FB2-327809A9C873}" srcOrd="11" destOrd="0" presId="urn:microsoft.com/office/officeart/2005/8/layout/process4"/>
    <dgm:cxn modelId="{15067EAF-098D-402E-A0B4-B1EB9C2EC47B}" type="presParOf" srcId="{7DF2DD08-9EE1-47EF-B57E-E7223F001FED}" destId="{B0475278-ADEE-4E9B-AB1E-9AE889BAA867}" srcOrd="12" destOrd="0" presId="urn:microsoft.com/office/officeart/2005/8/layout/process4"/>
    <dgm:cxn modelId="{39E9288D-B3D8-4D21-B501-C7F1ABABD8F6}" type="presParOf" srcId="{B0475278-ADEE-4E9B-AB1E-9AE889BAA867}" destId="{63FB9A55-81D4-4D01-A529-A8C4D7635831}" srcOrd="0" destOrd="0" presId="urn:microsoft.com/office/officeart/2005/8/layout/process4"/>
    <dgm:cxn modelId="{CEC90802-AEB2-4C70-89ED-D8AF5AB16104}" type="presParOf" srcId="{7DF2DD08-9EE1-47EF-B57E-E7223F001FED}" destId="{9CA2C118-00A7-4A11-987C-1D4B441D4695}" srcOrd="13" destOrd="0" presId="urn:microsoft.com/office/officeart/2005/8/layout/process4"/>
    <dgm:cxn modelId="{61F596CE-020F-40C2-B1C1-8D495277B9C0}" type="presParOf" srcId="{7DF2DD08-9EE1-47EF-B57E-E7223F001FED}" destId="{C8453142-5C1F-4780-B139-4722E06974D3}" srcOrd="14" destOrd="0" presId="urn:microsoft.com/office/officeart/2005/8/layout/process4"/>
    <dgm:cxn modelId="{E4E15F99-63A1-49E1-BB6B-CF08000676B7}" type="presParOf" srcId="{C8453142-5C1F-4780-B139-4722E06974D3}" destId="{DE01C3E6-1838-4732-BDDC-C4F5D0B03D2D}" srcOrd="0" destOrd="0" presId="urn:microsoft.com/office/officeart/2005/8/layout/process4"/>
    <dgm:cxn modelId="{E95F7437-C738-4502-B689-EB5265ED1033}" type="presParOf" srcId="{7DF2DD08-9EE1-47EF-B57E-E7223F001FED}" destId="{5EACF3D3-296A-484C-A1ED-5608605ABD3C}" srcOrd="15" destOrd="0" presId="urn:microsoft.com/office/officeart/2005/8/layout/process4"/>
    <dgm:cxn modelId="{4208F4DC-6E53-4352-88EB-A294F2E5B517}" type="presParOf" srcId="{7DF2DD08-9EE1-47EF-B57E-E7223F001FED}" destId="{A1A4CC86-CAD8-407C-9D89-AD78FF88C904}" srcOrd="16" destOrd="0" presId="urn:microsoft.com/office/officeart/2005/8/layout/process4"/>
    <dgm:cxn modelId="{D59BB787-B9A4-44B2-AE17-642839DD9B6C}" type="presParOf" srcId="{A1A4CC86-CAD8-407C-9D89-AD78FF88C904}" destId="{AC882333-3839-40EF-AA52-7B0FDF2655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C1B531-1EF4-4D75-8879-0BA722620CDA}" type="doc">
      <dgm:prSet loTypeId="urn:microsoft.com/office/officeart/2005/8/layout/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D6EB18-4A1F-4F3B-8EAA-0824E1B37C9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разработки Программы</a:t>
          </a:r>
          <a:endParaRPr lang="ru-RU" sz="1800" dirty="0">
            <a:solidFill>
              <a:srgbClr val="002060"/>
            </a:solidFill>
          </a:endParaRPr>
        </a:p>
      </dgm:t>
    </dgm:pt>
    <dgm:pt modelId="{4D71CE2E-7173-45CE-9020-CC57458345B9}" type="parTrans" cxnId="{D816272D-5411-4B2C-ADAE-777B7A96135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B47FE19-4F3B-411B-AA70-14FDC18F6B97}" type="sibTrans" cxnId="{D816272D-5411-4B2C-ADAE-777B7A96135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4D718BD-39CF-4C88-BDD7-F13296535D59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разработки  вариативных примерных образовательных программ дошкольного образования</a:t>
          </a:r>
          <a:endParaRPr lang="ru-RU" sz="1800" dirty="0">
            <a:solidFill>
              <a:srgbClr val="002060"/>
            </a:solidFill>
          </a:endParaRPr>
        </a:p>
      </dgm:t>
    </dgm:pt>
    <dgm:pt modelId="{ABD00B71-7748-4656-BD63-6D8E3E3152EA}" type="parTrans" cxnId="{A97CA5FB-270E-487C-B91E-5D11264E86B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3BE1D42-E919-4405-89A1-14EDC477313C}" type="sibTrans" cxnId="{A97CA5FB-270E-487C-B91E-5D11264E86B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F69B2B8-2103-4581-8DB9-9B2D9D58CCE4}">
      <dgm:prSet phldrT="[Текст]"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разработки нормативов финансового обеспечения реализации Программы</a:t>
          </a:r>
          <a:endParaRPr lang="ru-RU" sz="1800" dirty="0">
            <a:solidFill>
              <a:srgbClr val="002060"/>
            </a:solidFill>
          </a:endParaRPr>
        </a:p>
      </dgm:t>
    </dgm:pt>
    <dgm:pt modelId="{27313D66-2D91-44CD-AD81-97AAD8BA6DCD}" type="parTrans" cxnId="{150EB2E4-0458-4FEF-8AA9-F7288DBF627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3FED73C-0801-475D-AB87-52C9E1E64A8D}" type="sibTrans" cxnId="{150EB2E4-0458-4FEF-8AA9-F7288DBF627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CCD27E6-80CE-4A8D-9FDF-50614E85F6F2}">
      <dgm:prSet phldrT="[Текст]"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формирования учредителем государственного (муниципального) задания в отношении Организаций</a:t>
          </a:r>
          <a:endParaRPr lang="ru-RU" sz="1800" dirty="0">
            <a:solidFill>
              <a:srgbClr val="002060"/>
            </a:solidFill>
          </a:endParaRPr>
        </a:p>
      </dgm:t>
    </dgm:pt>
    <dgm:pt modelId="{AFFE626F-1662-4C60-AEC8-B9B848550C24}" type="parTrans" cxnId="{0320FA6C-D366-4F0E-84AF-31C6337396F0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10C8E69-3D1B-44CF-9B1A-CF02A4849DF2}" type="sibTrans" cxnId="{0320FA6C-D366-4F0E-84AF-31C6337396F0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BEE5425-B857-4839-9EE0-93AF8EDC895F}">
      <dgm:prSet phldrT="[Текст]"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объективной оценки соответствия образовательной деятельности Организации требованиям Стандарта к условиям реализации и структуре Программы</a:t>
          </a:r>
          <a:endParaRPr lang="ru-RU" sz="1800" dirty="0">
            <a:solidFill>
              <a:srgbClr val="002060"/>
            </a:solidFill>
          </a:endParaRPr>
        </a:p>
      </dgm:t>
    </dgm:pt>
    <dgm:pt modelId="{A0D168CA-5886-4E8D-82E4-646DA89FF1D0}" type="parTrans" cxnId="{D83513FC-706C-475B-8DD8-24C1B32DA67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69825CCD-8AFE-4794-8E32-8436E992418A}" type="sibTrans" cxnId="{D83513FC-706C-475B-8DD8-24C1B32DA67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95F7232-4CD7-47A4-8744-247E993E0966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подготовки, профессиональной переподготовки, повышения квалификации и аттестации педагогических работников, административно-управленческого персонала государственных и муниципальных Организаций.</a:t>
          </a:r>
          <a:endParaRPr lang="ru-RU" sz="1800" dirty="0">
            <a:solidFill>
              <a:srgbClr val="002060"/>
            </a:solidFill>
          </a:endParaRPr>
        </a:p>
      </dgm:t>
    </dgm:pt>
    <dgm:pt modelId="{A89E4ED7-049F-4915-B9C0-5EBC8DFEDECA}" type="parTrans" cxnId="{2226C73B-ADFC-4367-ADDA-19EA1EFB15A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A7AE647-A175-4533-A776-2BDD1102AF8B}" type="sibTrans" cxnId="{2226C73B-ADFC-4367-ADDA-19EA1EFB15A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2720685-0937-4200-8142-4A33F8D93FBA}" type="pres">
      <dgm:prSet presAssocID="{EAC1B531-1EF4-4D75-8879-0BA722620C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4D5687-5F87-42A0-BFF5-6AA0656F343D}" type="pres">
      <dgm:prSet presAssocID="{A95F7232-4CD7-47A4-8744-247E993E0966}" presName="boxAndChildren" presStyleCnt="0"/>
      <dgm:spPr/>
    </dgm:pt>
    <dgm:pt modelId="{4E6BC93F-5782-4B2E-A2B9-F829188CF23D}" type="pres">
      <dgm:prSet presAssocID="{A95F7232-4CD7-47A4-8744-247E993E0966}" presName="parentTextBox" presStyleLbl="node1" presStyleIdx="0" presStyleCnt="6" custScaleY="154677"/>
      <dgm:spPr/>
      <dgm:t>
        <a:bodyPr/>
        <a:lstStyle/>
        <a:p>
          <a:endParaRPr lang="ru-RU"/>
        </a:p>
      </dgm:t>
    </dgm:pt>
    <dgm:pt modelId="{199D9CF7-7174-47C4-9007-F7391F7CBACC}" type="pres">
      <dgm:prSet presAssocID="{69825CCD-8AFE-4794-8E32-8436E992418A}" presName="sp" presStyleCnt="0"/>
      <dgm:spPr/>
    </dgm:pt>
    <dgm:pt modelId="{61A6F517-C758-4B0C-A0AE-B48D3B51109D}" type="pres">
      <dgm:prSet presAssocID="{ABEE5425-B857-4839-9EE0-93AF8EDC895F}" presName="arrowAndChildren" presStyleCnt="0"/>
      <dgm:spPr/>
    </dgm:pt>
    <dgm:pt modelId="{07ACB0C2-36AF-4FE2-A320-4F34ADC313D8}" type="pres">
      <dgm:prSet presAssocID="{ABEE5425-B857-4839-9EE0-93AF8EDC895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676A074B-2520-4F16-B845-81E35B473F52}" type="pres">
      <dgm:prSet presAssocID="{A10C8E69-3D1B-44CF-9B1A-CF02A4849DF2}" presName="sp" presStyleCnt="0"/>
      <dgm:spPr/>
    </dgm:pt>
    <dgm:pt modelId="{28A8E935-6528-4B42-B904-E110EC2E0275}" type="pres">
      <dgm:prSet presAssocID="{4CCD27E6-80CE-4A8D-9FDF-50614E85F6F2}" presName="arrowAndChildren" presStyleCnt="0"/>
      <dgm:spPr/>
    </dgm:pt>
    <dgm:pt modelId="{C2FBA6D5-3956-4DD6-BBEE-2A62F37290A9}" type="pres">
      <dgm:prSet presAssocID="{4CCD27E6-80CE-4A8D-9FDF-50614E85F6F2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3B2A4619-D7E0-4346-A18A-C48005BE75D2}" type="pres">
      <dgm:prSet presAssocID="{83FED73C-0801-475D-AB87-52C9E1E64A8D}" presName="sp" presStyleCnt="0"/>
      <dgm:spPr/>
    </dgm:pt>
    <dgm:pt modelId="{9A542EE7-4DBF-4E70-A8A5-D7CE99CBAF3A}" type="pres">
      <dgm:prSet presAssocID="{AF69B2B8-2103-4581-8DB9-9B2D9D58CCE4}" presName="arrowAndChildren" presStyleCnt="0"/>
      <dgm:spPr/>
    </dgm:pt>
    <dgm:pt modelId="{C84736CC-D40C-43F0-B0D7-0CA58B4E7007}" type="pres">
      <dgm:prSet presAssocID="{AF69B2B8-2103-4581-8DB9-9B2D9D58CCE4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EA61E97C-B7FC-46DE-8992-244CAF60FFA3}" type="pres">
      <dgm:prSet presAssocID="{E3BE1D42-E919-4405-89A1-14EDC477313C}" presName="sp" presStyleCnt="0"/>
      <dgm:spPr/>
    </dgm:pt>
    <dgm:pt modelId="{AA21265A-D5CB-4E81-B687-889A6C2010E4}" type="pres">
      <dgm:prSet presAssocID="{A4D718BD-39CF-4C88-BDD7-F13296535D59}" presName="arrowAndChildren" presStyleCnt="0"/>
      <dgm:spPr/>
    </dgm:pt>
    <dgm:pt modelId="{0D8AD0CC-848A-4462-AE75-78F7A7DD623F}" type="pres">
      <dgm:prSet presAssocID="{A4D718BD-39CF-4C88-BDD7-F13296535D59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3C32F0F1-FC2F-4FF9-A082-C6236F3C0182}" type="pres">
      <dgm:prSet presAssocID="{8B47FE19-4F3B-411B-AA70-14FDC18F6B97}" presName="sp" presStyleCnt="0"/>
      <dgm:spPr/>
    </dgm:pt>
    <dgm:pt modelId="{92E002CA-9ADA-4B5A-9302-E64A951DDF16}" type="pres">
      <dgm:prSet presAssocID="{B4D6EB18-4A1F-4F3B-8EAA-0824E1B37C98}" presName="arrowAndChildren" presStyleCnt="0"/>
      <dgm:spPr/>
    </dgm:pt>
    <dgm:pt modelId="{62190A2F-78A3-4065-88A4-846BA8E2301F}" type="pres">
      <dgm:prSet presAssocID="{B4D6EB18-4A1F-4F3B-8EAA-0824E1B37C98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91242BD5-72F1-46F8-8724-E54A68F26467}" type="presOf" srcId="{A95F7232-4CD7-47A4-8744-247E993E0966}" destId="{4E6BC93F-5782-4B2E-A2B9-F829188CF23D}" srcOrd="0" destOrd="0" presId="urn:microsoft.com/office/officeart/2005/8/layout/process4"/>
    <dgm:cxn modelId="{DD1C32DE-3438-4522-8DB4-F7C196224147}" type="presOf" srcId="{ABEE5425-B857-4839-9EE0-93AF8EDC895F}" destId="{07ACB0C2-36AF-4FE2-A320-4F34ADC313D8}" srcOrd="0" destOrd="0" presId="urn:microsoft.com/office/officeart/2005/8/layout/process4"/>
    <dgm:cxn modelId="{D1E6AEDA-B871-4002-A4F4-7BC6D886C8D9}" type="presOf" srcId="{B4D6EB18-4A1F-4F3B-8EAA-0824E1B37C98}" destId="{62190A2F-78A3-4065-88A4-846BA8E2301F}" srcOrd="0" destOrd="0" presId="urn:microsoft.com/office/officeart/2005/8/layout/process4"/>
    <dgm:cxn modelId="{150EB2E4-0458-4FEF-8AA9-F7288DBF6275}" srcId="{EAC1B531-1EF4-4D75-8879-0BA722620CDA}" destId="{AF69B2B8-2103-4581-8DB9-9B2D9D58CCE4}" srcOrd="2" destOrd="0" parTransId="{27313D66-2D91-44CD-AD81-97AAD8BA6DCD}" sibTransId="{83FED73C-0801-475D-AB87-52C9E1E64A8D}"/>
    <dgm:cxn modelId="{D83513FC-706C-475B-8DD8-24C1B32DA673}" srcId="{EAC1B531-1EF4-4D75-8879-0BA722620CDA}" destId="{ABEE5425-B857-4839-9EE0-93AF8EDC895F}" srcOrd="4" destOrd="0" parTransId="{A0D168CA-5886-4E8D-82E4-646DA89FF1D0}" sibTransId="{69825CCD-8AFE-4794-8E32-8436E992418A}"/>
    <dgm:cxn modelId="{2CCC5768-5A69-4B1C-9C01-E5C55B29283E}" type="presOf" srcId="{EAC1B531-1EF4-4D75-8879-0BA722620CDA}" destId="{E2720685-0937-4200-8142-4A33F8D93FBA}" srcOrd="0" destOrd="0" presId="urn:microsoft.com/office/officeart/2005/8/layout/process4"/>
    <dgm:cxn modelId="{D816272D-5411-4B2C-ADAE-777B7A96135A}" srcId="{EAC1B531-1EF4-4D75-8879-0BA722620CDA}" destId="{B4D6EB18-4A1F-4F3B-8EAA-0824E1B37C98}" srcOrd="0" destOrd="0" parTransId="{4D71CE2E-7173-45CE-9020-CC57458345B9}" sibTransId="{8B47FE19-4F3B-411B-AA70-14FDC18F6B97}"/>
    <dgm:cxn modelId="{69B1781C-6D46-4ADD-9F5A-939CC865B460}" type="presOf" srcId="{4CCD27E6-80CE-4A8D-9FDF-50614E85F6F2}" destId="{C2FBA6D5-3956-4DD6-BBEE-2A62F37290A9}" srcOrd="0" destOrd="0" presId="urn:microsoft.com/office/officeart/2005/8/layout/process4"/>
    <dgm:cxn modelId="{F8D7A7C3-1196-4F6D-972B-6F50C3E4025E}" type="presOf" srcId="{AF69B2B8-2103-4581-8DB9-9B2D9D58CCE4}" destId="{C84736CC-D40C-43F0-B0D7-0CA58B4E7007}" srcOrd="0" destOrd="0" presId="urn:microsoft.com/office/officeart/2005/8/layout/process4"/>
    <dgm:cxn modelId="{A97CA5FB-270E-487C-B91E-5D11264E86B1}" srcId="{EAC1B531-1EF4-4D75-8879-0BA722620CDA}" destId="{A4D718BD-39CF-4C88-BDD7-F13296535D59}" srcOrd="1" destOrd="0" parTransId="{ABD00B71-7748-4656-BD63-6D8E3E3152EA}" sibTransId="{E3BE1D42-E919-4405-89A1-14EDC477313C}"/>
    <dgm:cxn modelId="{0A8519B5-3F48-4C25-B447-A1C2C07B96E7}" type="presOf" srcId="{A4D718BD-39CF-4C88-BDD7-F13296535D59}" destId="{0D8AD0CC-848A-4462-AE75-78F7A7DD623F}" srcOrd="0" destOrd="0" presId="urn:microsoft.com/office/officeart/2005/8/layout/process4"/>
    <dgm:cxn modelId="{0320FA6C-D366-4F0E-84AF-31C6337396F0}" srcId="{EAC1B531-1EF4-4D75-8879-0BA722620CDA}" destId="{4CCD27E6-80CE-4A8D-9FDF-50614E85F6F2}" srcOrd="3" destOrd="0" parTransId="{AFFE626F-1662-4C60-AEC8-B9B848550C24}" sibTransId="{A10C8E69-3D1B-44CF-9B1A-CF02A4849DF2}"/>
    <dgm:cxn modelId="{2226C73B-ADFC-4367-ADDA-19EA1EFB15A7}" srcId="{EAC1B531-1EF4-4D75-8879-0BA722620CDA}" destId="{A95F7232-4CD7-47A4-8744-247E993E0966}" srcOrd="5" destOrd="0" parTransId="{A89E4ED7-049F-4915-B9C0-5EBC8DFEDECA}" sibTransId="{3A7AE647-A175-4533-A776-2BDD1102AF8B}"/>
    <dgm:cxn modelId="{E51136B6-E2F2-4D77-A58E-E620EEBAAF42}" type="presParOf" srcId="{E2720685-0937-4200-8142-4A33F8D93FBA}" destId="{7D4D5687-5F87-42A0-BFF5-6AA0656F343D}" srcOrd="0" destOrd="0" presId="urn:microsoft.com/office/officeart/2005/8/layout/process4"/>
    <dgm:cxn modelId="{6B8A19A2-5EB3-49F8-9532-19B3019B8122}" type="presParOf" srcId="{7D4D5687-5F87-42A0-BFF5-6AA0656F343D}" destId="{4E6BC93F-5782-4B2E-A2B9-F829188CF23D}" srcOrd="0" destOrd="0" presId="urn:microsoft.com/office/officeart/2005/8/layout/process4"/>
    <dgm:cxn modelId="{4AE6F16A-BA8C-4B22-B1CF-995D2B636881}" type="presParOf" srcId="{E2720685-0937-4200-8142-4A33F8D93FBA}" destId="{199D9CF7-7174-47C4-9007-F7391F7CBACC}" srcOrd="1" destOrd="0" presId="urn:microsoft.com/office/officeart/2005/8/layout/process4"/>
    <dgm:cxn modelId="{4503DA7A-E35F-474A-9A4D-254142251F64}" type="presParOf" srcId="{E2720685-0937-4200-8142-4A33F8D93FBA}" destId="{61A6F517-C758-4B0C-A0AE-B48D3B51109D}" srcOrd="2" destOrd="0" presId="urn:microsoft.com/office/officeart/2005/8/layout/process4"/>
    <dgm:cxn modelId="{F1FB4A45-8293-4CA1-801F-D372918095B5}" type="presParOf" srcId="{61A6F517-C758-4B0C-A0AE-B48D3B51109D}" destId="{07ACB0C2-36AF-4FE2-A320-4F34ADC313D8}" srcOrd="0" destOrd="0" presId="urn:microsoft.com/office/officeart/2005/8/layout/process4"/>
    <dgm:cxn modelId="{D1BA7E03-09D9-4BDF-AB69-77298A9B3930}" type="presParOf" srcId="{E2720685-0937-4200-8142-4A33F8D93FBA}" destId="{676A074B-2520-4F16-B845-81E35B473F52}" srcOrd="3" destOrd="0" presId="urn:microsoft.com/office/officeart/2005/8/layout/process4"/>
    <dgm:cxn modelId="{783842F4-BD96-4E50-93EF-7430D9B06509}" type="presParOf" srcId="{E2720685-0937-4200-8142-4A33F8D93FBA}" destId="{28A8E935-6528-4B42-B904-E110EC2E0275}" srcOrd="4" destOrd="0" presId="urn:microsoft.com/office/officeart/2005/8/layout/process4"/>
    <dgm:cxn modelId="{8B2F6C89-83FD-4446-A0ED-A1F7BCD17C9F}" type="presParOf" srcId="{28A8E935-6528-4B42-B904-E110EC2E0275}" destId="{C2FBA6D5-3956-4DD6-BBEE-2A62F37290A9}" srcOrd="0" destOrd="0" presId="urn:microsoft.com/office/officeart/2005/8/layout/process4"/>
    <dgm:cxn modelId="{5AB57FBC-4FC4-48B3-AE8F-005B4F673D91}" type="presParOf" srcId="{E2720685-0937-4200-8142-4A33F8D93FBA}" destId="{3B2A4619-D7E0-4346-A18A-C48005BE75D2}" srcOrd="5" destOrd="0" presId="urn:microsoft.com/office/officeart/2005/8/layout/process4"/>
    <dgm:cxn modelId="{5979A455-EF91-454E-89F7-35CC04AED7FC}" type="presParOf" srcId="{E2720685-0937-4200-8142-4A33F8D93FBA}" destId="{9A542EE7-4DBF-4E70-A8A5-D7CE99CBAF3A}" srcOrd="6" destOrd="0" presId="urn:microsoft.com/office/officeart/2005/8/layout/process4"/>
    <dgm:cxn modelId="{CB9B21CF-0AE7-496A-8A19-12C98B84066A}" type="presParOf" srcId="{9A542EE7-4DBF-4E70-A8A5-D7CE99CBAF3A}" destId="{C84736CC-D40C-43F0-B0D7-0CA58B4E7007}" srcOrd="0" destOrd="0" presId="urn:microsoft.com/office/officeart/2005/8/layout/process4"/>
    <dgm:cxn modelId="{1B1905A2-A2A1-4744-92F4-771619C44E85}" type="presParOf" srcId="{E2720685-0937-4200-8142-4A33F8D93FBA}" destId="{EA61E97C-B7FC-46DE-8992-244CAF60FFA3}" srcOrd="7" destOrd="0" presId="urn:microsoft.com/office/officeart/2005/8/layout/process4"/>
    <dgm:cxn modelId="{59445BC3-2783-4847-86D9-9542613B7C09}" type="presParOf" srcId="{E2720685-0937-4200-8142-4A33F8D93FBA}" destId="{AA21265A-D5CB-4E81-B687-889A6C2010E4}" srcOrd="8" destOrd="0" presId="urn:microsoft.com/office/officeart/2005/8/layout/process4"/>
    <dgm:cxn modelId="{F91FD33F-71BB-4123-B965-BC713959C336}" type="presParOf" srcId="{AA21265A-D5CB-4E81-B687-889A6C2010E4}" destId="{0D8AD0CC-848A-4462-AE75-78F7A7DD623F}" srcOrd="0" destOrd="0" presId="urn:microsoft.com/office/officeart/2005/8/layout/process4"/>
    <dgm:cxn modelId="{E10B8DF9-05FD-4DA8-8052-0CF29E1A6E8A}" type="presParOf" srcId="{E2720685-0937-4200-8142-4A33F8D93FBA}" destId="{3C32F0F1-FC2F-4FF9-A082-C6236F3C0182}" srcOrd="9" destOrd="0" presId="urn:microsoft.com/office/officeart/2005/8/layout/process4"/>
    <dgm:cxn modelId="{B58865C6-CB0B-41BB-97E0-3F4EF88630E2}" type="presParOf" srcId="{E2720685-0937-4200-8142-4A33F8D93FBA}" destId="{92E002CA-9ADA-4B5A-9302-E64A951DDF16}" srcOrd="10" destOrd="0" presId="urn:microsoft.com/office/officeart/2005/8/layout/process4"/>
    <dgm:cxn modelId="{9694D1A5-19F5-41BD-8E3E-7C3149B2D367}" type="presParOf" srcId="{92E002CA-9ADA-4B5A-9302-E64A951DDF16}" destId="{62190A2F-78A3-4065-88A4-846BA8E2301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B17E95-1344-49CA-87D1-1A24BEA4C338}" type="doc">
      <dgm:prSet loTypeId="urn:microsoft.com/office/officeart/2005/8/layout/process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3F4BA0F-8B55-460D-9E9B-5C0790315A0F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0FAE07F7-A703-48F8-A72A-15330301C107}" type="parTrans" cxnId="{AEF63AC3-B15C-4F43-8B1B-AE4BBDCD1440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43174299-688B-42F8-8A99-96D8C7D38531}" type="sibTrans" cxnId="{AEF63AC3-B15C-4F43-8B1B-AE4BBDCD1440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9748CFA-EE56-464B-962F-0A299C51B59E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Использование в образовательной деятельности форм и методов работы с детьми, соответствующих их возрастным и индивидуальным особенностям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D01A54F3-8E87-4ECC-B790-802319C5D125}" type="parTrans" cxnId="{2B5ABF8C-59FA-419D-8439-32B9E419A8C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D5D80641-ACD0-4399-8781-B6E3F330AE1C}" type="sibTrans" cxnId="{2B5ABF8C-59FA-419D-8439-32B9E419A8C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9873F97-A5E5-45A3-BC2F-B18934256678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D8B96F33-3D26-4C41-8E17-B7B6E2A73DFC}" type="parTrans" cxnId="{26A85859-1C96-43C3-A4BA-20D8E5AC165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0A4246F3-7E70-40C9-8D7C-7934D1F4EC92}" type="sibTrans" cxnId="{26A85859-1C96-43C3-A4BA-20D8E5AC165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23D8D72-EBC5-419F-82CA-8B0470E9CE5B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ED6E66E1-F94E-4D30-81EB-874EFF30904F}" type="parTrans" cxnId="{79CCC21A-A67E-4CC0-A24E-4382C225568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78E157E0-BEC2-4002-BEBA-10B7DB52CD09}" type="sibTrans" cxnId="{79CCC21A-A67E-4CC0-A24E-4382C225568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6C30D4F9-5683-499B-9347-6798D4EBD43E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инициативы и самостоятельности детей в специфических для них видах деятельности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D48B336-941D-4344-89CD-736FB4617186}" type="parTrans" cxnId="{055290DE-7CD8-4DF7-97FC-5106E7B0C5C6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EF0C373F-68AF-4945-B82A-4C73CA0B254B}" type="sibTrans" cxnId="{055290DE-7CD8-4DF7-97FC-5106E7B0C5C6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CDED7278-25E6-4D0E-9FF9-EE16987A7954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Защита детей от всех форм физического и психического насилия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43C1607C-2F77-4E72-952E-FE1A55E3842F}" type="parTrans" cxnId="{137975ED-AC65-41A6-8E76-CCF6C905F32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7310F90-2819-4A44-9AB9-1BCA21D4C499}" type="sibTrans" cxnId="{137975ED-AC65-41A6-8E76-CCF6C905F32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FE9E772-A752-4D75-9ABE-F3AD362F475E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B0E20EDC-3FDC-4058-99FB-FF020742A5A7}" type="parTrans" cxnId="{F2FD8D69-4772-4E9C-BECF-73C945D7011C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72D54F52-7F78-4BA2-B3B9-9770376137BD}" type="sibTrans" cxnId="{F2FD8D69-4772-4E9C-BECF-73C945D7011C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98837041-19B2-4AF7-9FB7-42DDC27E071B}" type="pres">
      <dgm:prSet presAssocID="{05B17E95-1344-49CA-87D1-1A24BEA4C3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2A9EB-A799-4D68-BB9D-06EFFC78FECC}" type="pres">
      <dgm:prSet presAssocID="{2FE9E772-A752-4D75-9ABE-F3AD362F475E}" presName="boxAndChildren" presStyleCnt="0"/>
      <dgm:spPr/>
    </dgm:pt>
    <dgm:pt modelId="{93F6FEED-A707-4094-9B21-57AB804B90FB}" type="pres">
      <dgm:prSet presAssocID="{2FE9E772-A752-4D75-9ABE-F3AD362F475E}" presName="parentTextBox" presStyleLbl="node1" presStyleIdx="0" presStyleCnt="7"/>
      <dgm:spPr/>
      <dgm:t>
        <a:bodyPr/>
        <a:lstStyle/>
        <a:p>
          <a:endParaRPr lang="ru-RU"/>
        </a:p>
      </dgm:t>
    </dgm:pt>
    <dgm:pt modelId="{2B4BB750-FB3F-446C-B87E-E2B0967A652A}" type="pres">
      <dgm:prSet presAssocID="{27310F90-2819-4A44-9AB9-1BCA21D4C499}" presName="sp" presStyleCnt="0"/>
      <dgm:spPr/>
    </dgm:pt>
    <dgm:pt modelId="{2FB28438-13AB-42BA-A054-5014375B2923}" type="pres">
      <dgm:prSet presAssocID="{CDED7278-25E6-4D0E-9FF9-EE16987A7954}" presName="arrowAndChildren" presStyleCnt="0"/>
      <dgm:spPr/>
    </dgm:pt>
    <dgm:pt modelId="{FF1B4B2D-3882-4AA0-B872-A0AA6ACD7AEC}" type="pres">
      <dgm:prSet presAssocID="{CDED7278-25E6-4D0E-9FF9-EE16987A7954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27F3AFE4-4942-44A9-80AE-D9C0CF9AB717}" type="pres">
      <dgm:prSet presAssocID="{EF0C373F-68AF-4945-B82A-4C73CA0B254B}" presName="sp" presStyleCnt="0"/>
      <dgm:spPr/>
    </dgm:pt>
    <dgm:pt modelId="{0888B775-9E27-4B73-858A-C02554272DC4}" type="pres">
      <dgm:prSet presAssocID="{6C30D4F9-5683-499B-9347-6798D4EBD43E}" presName="arrowAndChildren" presStyleCnt="0"/>
      <dgm:spPr/>
    </dgm:pt>
    <dgm:pt modelId="{9F41A9B5-6E26-4D8D-9BF1-D7ED208EE470}" type="pres">
      <dgm:prSet presAssocID="{6C30D4F9-5683-499B-9347-6798D4EBD43E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0E453A9F-6C86-4263-88D8-CAB5EDFE2FAB}" type="pres">
      <dgm:prSet presAssocID="{78E157E0-BEC2-4002-BEBA-10B7DB52CD09}" presName="sp" presStyleCnt="0"/>
      <dgm:spPr/>
    </dgm:pt>
    <dgm:pt modelId="{2F9EF24F-6415-4C33-B123-719DA46882BA}" type="pres">
      <dgm:prSet presAssocID="{F23D8D72-EBC5-419F-82CA-8B0470E9CE5B}" presName="arrowAndChildren" presStyleCnt="0"/>
      <dgm:spPr/>
    </dgm:pt>
    <dgm:pt modelId="{9716B56D-3A18-4E3C-A52D-DE57D5A02206}" type="pres">
      <dgm:prSet presAssocID="{F23D8D72-EBC5-419F-82CA-8B0470E9CE5B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2A523F19-81FD-4DF7-8671-910FF5BA752A}" type="pres">
      <dgm:prSet presAssocID="{0A4246F3-7E70-40C9-8D7C-7934D1F4EC92}" presName="sp" presStyleCnt="0"/>
      <dgm:spPr/>
    </dgm:pt>
    <dgm:pt modelId="{4EA4AEA9-67EB-4B54-9096-74F5A0A7DE44}" type="pres">
      <dgm:prSet presAssocID="{F9873F97-A5E5-45A3-BC2F-B18934256678}" presName="arrowAndChildren" presStyleCnt="0"/>
      <dgm:spPr/>
    </dgm:pt>
    <dgm:pt modelId="{3CC5EC93-718C-4334-AC93-83C56BBAF77A}" type="pres">
      <dgm:prSet presAssocID="{F9873F97-A5E5-45A3-BC2F-B18934256678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35A82D97-D388-488D-B232-BFB481651D3F}" type="pres">
      <dgm:prSet presAssocID="{D5D80641-ACD0-4399-8781-B6E3F330AE1C}" presName="sp" presStyleCnt="0"/>
      <dgm:spPr/>
    </dgm:pt>
    <dgm:pt modelId="{58DF6FBE-B3B9-4FE9-BAFD-114AB362A928}" type="pres">
      <dgm:prSet presAssocID="{F9748CFA-EE56-464B-962F-0A299C51B59E}" presName="arrowAndChildren" presStyleCnt="0"/>
      <dgm:spPr/>
    </dgm:pt>
    <dgm:pt modelId="{940F31FA-7A23-4C15-883D-94C99B30AD27}" type="pres">
      <dgm:prSet presAssocID="{F9748CFA-EE56-464B-962F-0A299C51B59E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A1BF4F31-9224-461F-A91F-6CE9E3EECF1C}" type="pres">
      <dgm:prSet presAssocID="{43174299-688B-42F8-8A99-96D8C7D38531}" presName="sp" presStyleCnt="0"/>
      <dgm:spPr/>
    </dgm:pt>
    <dgm:pt modelId="{B80B16B6-2465-4908-8D51-D2B76325CDC9}" type="pres">
      <dgm:prSet presAssocID="{23F4BA0F-8B55-460D-9E9B-5C0790315A0F}" presName="arrowAndChildren" presStyleCnt="0"/>
      <dgm:spPr/>
    </dgm:pt>
    <dgm:pt modelId="{87250683-0D96-45C2-A238-2E6902881305}" type="pres">
      <dgm:prSet presAssocID="{23F4BA0F-8B55-460D-9E9B-5C0790315A0F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783D3A0B-82FA-4697-AFFB-A0FC0C3929BB}" type="presOf" srcId="{F23D8D72-EBC5-419F-82CA-8B0470E9CE5B}" destId="{9716B56D-3A18-4E3C-A52D-DE57D5A02206}" srcOrd="0" destOrd="0" presId="urn:microsoft.com/office/officeart/2005/8/layout/process4"/>
    <dgm:cxn modelId="{4B11D680-F7C3-4D45-A940-F8D06C456E4A}" type="presOf" srcId="{F9748CFA-EE56-464B-962F-0A299C51B59E}" destId="{940F31FA-7A23-4C15-883D-94C99B30AD27}" srcOrd="0" destOrd="0" presId="urn:microsoft.com/office/officeart/2005/8/layout/process4"/>
    <dgm:cxn modelId="{E85E3CBF-9F2B-4827-99FC-6C3093684F0B}" type="presOf" srcId="{05B17E95-1344-49CA-87D1-1A24BEA4C338}" destId="{98837041-19B2-4AF7-9FB7-42DDC27E071B}" srcOrd="0" destOrd="0" presId="urn:microsoft.com/office/officeart/2005/8/layout/process4"/>
    <dgm:cxn modelId="{BAEBDA34-C051-49C9-B29B-A01E3FE538EF}" type="presOf" srcId="{6C30D4F9-5683-499B-9347-6798D4EBD43E}" destId="{9F41A9B5-6E26-4D8D-9BF1-D7ED208EE470}" srcOrd="0" destOrd="0" presId="urn:microsoft.com/office/officeart/2005/8/layout/process4"/>
    <dgm:cxn modelId="{B5E77CF2-3873-4337-A77C-CFA2C4E2D611}" type="presOf" srcId="{2FE9E772-A752-4D75-9ABE-F3AD362F475E}" destId="{93F6FEED-A707-4094-9B21-57AB804B90FB}" srcOrd="0" destOrd="0" presId="urn:microsoft.com/office/officeart/2005/8/layout/process4"/>
    <dgm:cxn modelId="{26A85859-1C96-43C3-A4BA-20D8E5AC165B}" srcId="{05B17E95-1344-49CA-87D1-1A24BEA4C338}" destId="{F9873F97-A5E5-45A3-BC2F-B18934256678}" srcOrd="2" destOrd="0" parTransId="{D8B96F33-3D26-4C41-8E17-B7B6E2A73DFC}" sibTransId="{0A4246F3-7E70-40C9-8D7C-7934D1F4EC92}"/>
    <dgm:cxn modelId="{5897B8EB-3A33-4414-AC0E-B7BF52788B9D}" type="presOf" srcId="{23F4BA0F-8B55-460D-9E9B-5C0790315A0F}" destId="{87250683-0D96-45C2-A238-2E6902881305}" srcOrd="0" destOrd="0" presId="urn:microsoft.com/office/officeart/2005/8/layout/process4"/>
    <dgm:cxn modelId="{2B5ABF8C-59FA-419D-8439-32B9E419A8C7}" srcId="{05B17E95-1344-49CA-87D1-1A24BEA4C338}" destId="{F9748CFA-EE56-464B-962F-0A299C51B59E}" srcOrd="1" destOrd="0" parTransId="{D01A54F3-8E87-4ECC-B790-802319C5D125}" sibTransId="{D5D80641-ACD0-4399-8781-B6E3F330AE1C}"/>
    <dgm:cxn modelId="{F2FD8D69-4772-4E9C-BECF-73C945D7011C}" srcId="{05B17E95-1344-49CA-87D1-1A24BEA4C338}" destId="{2FE9E772-A752-4D75-9ABE-F3AD362F475E}" srcOrd="6" destOrd="0" parTransId="{B0E20EDC-3FDC-4058-99FB-FF020742A5A7}" sibTransId="{72D54F52-7F78-4BA2-B3B9-9770376137BD}"/>
    <dgm:cxn modelId="{055290DE-7CD8-4DF7-97FC-5106E7B0C5C6}" srcId="{05B17E95-1344-49CA-87D1-1A24BEA4C338}" destId="{6C30D4F9-5683-499B-9347-6798D4EBD43E}" srcOrd="4" destOrd="0" parTransId="{2D48B336-941D-4344-89CD-736FB4617186}" sibTransId="{EF0C373F-68AF-4945-B82A-4C73CA0B254B}"/>
    <dgm:cxn modelId="{008587B3-80D7-4534-B14D-F90F2C41FB0F}" type="presOf" srcId="{F9873F97-A5E5-45A3-BC2F-B18934256678}" destId="{3CC5EC93-718C-4334-AC93-83C56BBAF77A}" srcOrd="0" destOrd="0" presId="urn:microsoft.com/office/officeart/2005/8/layout/process4"/>
    <dgm:cxn modelId="{52D06B0C-93F7-4EC3-A503-1ED6F1D68FFB}" type="presOf" srcId="{CDED7278-25E6-4D0E-9FF9-EE16987A7954}" destId="{FF1B4B2D-3882-4AA0-B872-A0AA6ACD7AEC}" srcOrd="0" destOrd="0" presId="urn:microsoft.com/office/officeart/2005/8/layout/process4"/>
    <dgm:cxn modelId="{79CCC21A-A67E-4CC0-A24E-4382C225568B}" srcId="{05B17E95-1344-49CA-87D1-1A24BEA4C338}" destId="{F23D8D72-EBC5-419F-82CA-8B0470E9CE5B}" srcOrd="3" destOrd="0" parTransId="{ED6E66E1-F94E-4D30-81EB-874EFF30904F}" sibTransId="{78E157E0-BEC2-4002-BEBA-10B7DB52CD09}"/>
    <dgm:cxn modelId="{AEF63AC3-B15C-4F43-8B1B-AE4BBDCD1440}" srcId="{05B17E95-1344-49CA-87D1-1A24BEA4C338}" destId="{23F4BA0F-8B55-460D-9E9B-5C0790315A0F}" srcOrd="0" destOrd="0" parTransId="{0FAE07F7-A703-48F8-A72A-15330301C107}" sibTransId="{43174299-688B-42F8-8A99-96D8C7D38531}"/>
    <dgm:cxn modelId="{137975ED-AC65-41A6-8E76-CCF6C905F327}" srcId="{05B17E95-1344-49CA-87D1-1A24BEA4C338}" destId="{CDED7278-25E6-4D0E-9FF9-EE16987A7954}" srcOrd="5" destOrd="0" parTransId="{43C1607C-2F77-4E72-952E-FE1A55E3842F}" sibTransId="{27310F90-2819-4A44-9AB9-1BCA21D4C499}"/>
    <dgm:cxn modelId="{FA2CEDC3-2BBE-4E84-A9A0-125EB8B70F94}" type="presParOf" srcId="{98837041-19B2-4AF7-9FB7-42DDC27E071B}" destId="{E872A9EB-A799-4D68-BB9D-06EFFC78FECC}" srcOrd="0" destOrd="0" presId="urn:microsoft.com/office/officeart/2005/8/layout/process4"/>
    <dgm:cxn modelId="{79033FD7-8983-4BBE-9580-9EC45E44858D}" type="presParOf" srcId="{E872A9EB-A799-4D68-BB9D-06EFFC78FECC}" destId="{93F6FEED-A707-4094-9B21-57AB804B90FB}" srcOrd="0" destOrd="0" presId="urn:microsoft.com/office/officeart/2005/8/layout/process4"/>
    <dgm:cxn modelId="{E488741A-4124-420C-9B19-6C1A54223439}" type="presParOf" srcId="{98837041-19B2-4AF7-9FB7-42DDC27E071B}" destId="{2B4BB750-FB3F-446C-B87E-E2B0967A652A}" srcOrd="1" destOrd="0" presId="urn:microsoft.com/office/officeart/2005/8/layout/process4"/>
    <dgm:cxn modelId="{4C7F4528-6FA2-48FA-B3DB-0BB0318C555E}" type="presParOf" srcId="{98837041-19B2-4AF7-9FB7-42DDC27E071B}" destId="{2FB28438-13AB-42BA-A054-5014375B2923}" srcOrd="2" destOrd="0" presId="urn:microsoft.com/office/officeart/2005/8/layout/process4"/>
    <dgm:cxn modelId="{62E6BEEE-810A-46F6-B62B-6D2AC980A5D0}" type="presParOf" srcId="{2FB28438-13AB-42BA-A054-5014375B2923}" destId="{FF1B4B2D-3882-4AA0-B872-A0AA6ACD7AEC}" srcOrd="0" destOrd="0" presId="urn:microsoft.com/office/officeart/2005/8/layout/process4"/>
    <dgm:cxn modelId="{E375BDF8-E62D-4531-99E3-97DCB0E4D61C}" type="presParOf" srcId="{98837041-19B2-4AF7-9FB7-42DDC27E071B}" destId="{27F3AFE4-4942-44A9-80AE-D9C0CF9AB717}" srcOrd="3" destOrd="0" presId="urn:microsoft.com/office/officeart/2005/8/layout/process4"/>
    <dgm:cxn modelId="{9E00A844-0166-4AFD-B525-1DD1D56ADBB8}" type="presParOf" srcId="{98837041-19B2-4AF7-9FB7-42DDC27E071B}" destId="{0888B775-9E27-4B73-858A-C02554272DC4}" srcOrd="4" destOrd="0" presId="urn:microsoft.com/office/officeart/2005/8/layout/process4"/>
    <dgm:cxn modelId="{6228DECB-76AE-4142-824D-47C8251B551F}" type="presParOf" srcId="{0888B775-9E27-4B73-858A-C02554272DC4}" destId="{9F41A9B5-6E26-4D8D-9BF1-D7ED208EE470}" srcOrd="0" destOrd="0" presId="urn:microsoft.com/office/officeart/2005/8/layout/process4"/>
    <dgm:cxn modelId="{56EBBAD6-1975-4DE8-99E7-C1AEA4A703E9}" type="presParOf" srcId="{98837041-19B2-4AF7-9FB7-42DDC27E071B}" destId="{0E453A9F-6C86-4263-88D8-CAB5EDFE2FAB}" srcOrd="5" destOrd="0" presId="urn:microsoft.com/office/officeart/2005/8/layout/process4"/>
    <dgm:cxn modelId="{078C6138-303F-45DB-B58E-67BA63417E16}" type="presParOf" srcId="{98837041-19B2-4AF7-9FB7-42DDC27E071B}" destId="{2F9EF24F-6415-4C33-B123-719DA46882BA}" srcOrd="6" destOrd="0" presId="urn:microsoft.com/office/officeart/2005/8/layout/process4"/>
    <dgm:cxn modelId="{F621D5E8-36DA-4D39-BDF0-91B0362DB0DB}" type="presParOf" srcId="{2F9EF24F-6415-4C33-B123-719DA46882BA}" destId="{9716B56D-3A18-4E3C-A52D-DE57D5A02206}" srcOrd="0" destOrd="0" presId="urn:microsoft.com/office/officeart/2005/8/layout/process4"/>
    <dgm:cxn modelId="{5EDF84B4-699D-4950-BBEE-9D43A58D26A4}" type="presParOf" srcId="{98837041-19B2-4AF7-9FB7-42DDC27E071B}" destId="{2A523F19-81FD-4DF7-8671-910FF5BA752A}" srcOrd="7" destOrd="0" presId="urn:microsoft.com/office/officeart/2005/8/layout/process4"/>
    <dgm:cxn modelId="{6F5D73BA-7C86-4269-8790-1E58FF9438D4}" type="presParOf" srcId="{98837041-19B2-4AF7-9FB7-42DDC27E071B}" destId="{4EA4AEA9-67EB-4B54-9096-74F5A0A7DE44}" srcOrd="8" destOrd="0" presId="urn:microsoft.com/office/officeart/2005/8/layout/process4"/>
    <dgm:cxn modelId="{61D1C7EB-456B-4F55-B0C2-5110970C8A49}" type="presParOf" srcId="{4EA4AEA9-67EB-4B54-9096-74F5A0A7DE44}" destId="{3CC5EC93-718C-4334-AC93-83C56BBAF77A}" srcOrd="0" destOrd="0" presId="urn:microsoft.com/office/officeart/2005/8/layout/process4"/>
    <dgm:cxn modelId="{A2B8B88F-C7D3-4701-8514-0EE091DD9559}" type="presParOf" srcId="{98837041-19B2-4AF7-9FB7-42DDC27E071B}" destId="{35A82D97-D388-488D-B232-BFB481651D3F}" srcOrd="9" destOrd="0" presId="urn:microsoft.com/office/officeart/2005/8/layout/process4"/>
    <dgm:cxn modelId="{B963DF65-F84D-4129-8856-16F3D59AC007}" type="presParOf" srcId="{98837041-19B2-4AF7-9FB7-42DDC27E071B}" destId="{58DF6FBE-B3B9-4FE9-BAFD-114AB362A928}" srcOrd="10" destOrd="0" presId="urn:microsoft.com/office/officeart/2005/8/layout/process4"/>
    <dgm:cxn modelId="{C8B41740-14B0-4714-9ED7-43903AEE2DB7}" type="presParOf" srcId="{58DF6FBE-B3B9-4FE9-BAFD-114AB362A928}" destId="{940F31FA-7A23-4C15-883D-94C99B30AD27}" srcOrd="0" destOrd="0" presId="urn:microsoft.com/office/officeart/2005/8/layout/process4"/>
    <dgm:cxn modelId="{9BD9FA37-714C-494B-BF41-AFE90D5CF5DC}" type="presParOf" srcId="{98837041-19B2-4AF7-9FB7-42DDC27E071B}" destId="{A1BF4F31-9224-461F-A91F-6CE9E3EECF1C}" srcOrd="11" destOrd="0" presId="urn:microsoft.com/office/officeart/2005/8/layout/process4"/>
    <dgm:cxn modelId="{CEF02ECF-74DF-4447-95FD-727CE8A57E92}" type="presParOf" srcId="{98837041-19B2-4AF7-9FB7-42DDC27E071B}" destId="{B80B16B6-2465-4908-8D51-D2B76325CDC9}" srcOrd="12" destOrd="0" presId="urn:microsoft.com/office/officeart/2005/8/layout/process4"/>
    <dgm:cxn modelId="{7728914E-964E-4DE5-BB8C-47084F228C30}" type="presParOf" srcId="{B80B16B6-2465-4908-8D51-D2B76325CDC9}" destId="{87250683-0D96-45C2-A238-2E6902881305}" srcOrd="0" destOrd="0" presId="urn:microsoft.com/office/officeart/2005/8/layout/process4"/>
  </dgm:cxnLst>
  <dgm:bg/>
  <dgm:whole>
    <a:ln>
      <a:solidFill>
        <a:schemeClr val="tx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9B7DB7-ECAF-4AA6-843F-57320F010B29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9ED76F7C-B675-4396-B3AE-16DFF7197894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Развивающая предметно-пространственная среда  должна </a:t>
          </a:r>
        </a:p>
      </dgm:t>
    </dgm:pt>
    <dgm:pt modelId="{88424E92-F62B-4D79-88EE-3966A833BDDB}" type="parTrans" cxnId="{44A97AAC-95FB-47E2-BA07-BEA95C7D81EC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AF8BC7E7-C7C8-4532-AB34-6DE1014AC3B1}" type="sibTrans" cxnId="{44A97AAC-95FB-47E2-BA07-BEA95C7D81EC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49D294A7-B429-4DBE-8262-AEF1C124697C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должна обеспечивать: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реализацию различных образовательных программ;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в случае организации инклюзивного образования - необходимые для него условия;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учёт национально-культурных, климатических условий, в которых осуществляется образовательная деятельность;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учёт возрастных особенностей детей.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</dgm:t>
    </dgm:pt>
    <dgm:pt modelId="{9C7FA413-41F2-4A56-8FCF-F1E0FD933880}" type="parTrans" cxnId="{714443D0-B3FC-4184-A7A8-EA5F2E709750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45C2F1A7-3389-483F-BCC7-6E2EC1190F34}" type="sibTrans" cxnId="{714443D0-B3FC-4184-A7A8-EA5F2E709750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4728F53E-AB8E-44D4-B92C-E13C19328299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обеспечивает максимальную</a:t>
          </a: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реализацию образовательного потенциала пространства Организации</a:t>
          </a:r>
          <a:endParaRPr lang="ru-RU" sz="1800" dirty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28B8D1AB-85E2-4822-9E9C-B9775DAF7947}" type="parTrans" cxnId="{840335F2-42DC-4EEF-9EE2-33D5D129CB23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969B945D-F8C2-4654-8E8F-33C621162805}" type="sibTrans" cxnId="{840335F2-42DC-4EEF-9EE2-33D5D129CB23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25613A44-16CB-4A60-942B-928585AA65D9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</a:rPr>
            <a:t>обеспечивать возможность</a:t>
          </a: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</a:rPr>
            <a:t>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</a:t>
          </a:r>
          <a:endParaRPr lang="ru-RU" sz="1800" dirty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25078081-D30A-4544-9CF5-66E367237052}" type="parTrans" cxnId="{066026AE-AFE8-4C47-84B9-4A1F86440715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A4957AC3-1CAB-4363-B233-3243FFD70D91}" type="sibTrans" cxnId="{066026AE-AFE8-4C47-84B9-4A1F86440715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E0273D07-5DF2-4D2D-B0B7-6303D0AA569F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должна быть содержательно-</a:t>
          </a: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насыщенной, трансформируемой, полифункциональной, вариативной, доступной и безопасной.</a:t>
          </a:r>
          <a:endParaRPr lang="ru-RU" sz="1800" dirty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652074A5-80AD-41E6-B1CB-214FC41CC3FF}" type="parTrans" cxnId="{F90AFA2F-E2C3-4556-87B3-57DF3CAC806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5D60605D-2745-4A64-A3D4-63F5546AD3E5}" type="sibTrans" cxnId="{F90AFA2F-E2C3-4556-87B3-57DF3CAC806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48E481AF-E2BE-4E2C-88EA-E14AA23D2AC4}" type="pres">
      <dgm:prSet presAssocID="{3D9B7DB7-ECAF-4AA6-843F-57320F010B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F69233-D0FF-4E54-83C0-AEFB7A434382}" type="pres">
      <dgm:prSet presAssocID="{9ED76F7C-B675-4396-B3AE-16DFF7197894}" presName="centerShape" presStyleLbl="node0" presStyleIdx="0" presStyleCnt="1" custScaleX="231589" custScaleY="50818" custLinFactNeighborX="15856" custLinFactNeighborY="10958"/>
      <dgm:spPr/>
      <dgm:t>
        <a:bodyPr/>
        <a:lstStyle/>
        <a:p>
          <a:endParaRPr lang="ru-RU"/>
        </a:p>
      </dgm:t>
    </dgm:pt>
    <dgm:pt modelId="{4FB397E3-2F22-487C-A5FF-A490B2118B31}" type="pres">
      <dgm:prSet presAssocID="{9C7FA413-41F2-4A56-8FCF-F1E0FD933880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4B8F0A40-3104-4D14-9F41-897D95F55817}" type="pres">
      <dgm:prSet presAssocID="{49D294A7-B429-4DBE-8262-AEF1C124697C}" presName="node" presStyleLbl="node1" presStyleIdx="0" presStyleCnt="4" custScaleX="153141" custScaleY="190487" custRadScaleRad="97354" custRadScaleInc="17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679E7-EF74-4790-9129-6E4D9E21660A}" type="pres">
      <dgm:prSet presAssocID="{28B8D1AB-85E2-4822-9E9C-B9775DAF7947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8A8E1504-2119-4C8A-9EC7-BC5C806EEF5A}" type="pres">
      <dgm:prSet presAssocID="{4728F53E-AB8E-44D4-B92C-E13C19328299}" presName="node" presStyleLbl="node1" presStyleIdx="1" presStyleCnt="4" custScaleX="168108" custScaleY="76034" custRadScaleRad="126243" custRadScaleInc="10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1E9AB-23F9-4A73-A60E-9108D172BB5E}" type="pres">
      <dgm:prSet presAssocID="{25078081-D30A-4544-9CF5-66E367237052}" presName="parTrans" presStyleLbl="bgSibTrans2D1" presStyleIdx="2" presStyleCnt="4" custLinFactNeighborX="-6720" custLinFactNeighborY="-18143"/>
      <dgm:spPr/>
      <dgm:t>
        <a:bodyPr/>
        <a:lstStyle/>
        <a:p>
          <a:endParaRPr lang="ru-RU"/>
        </a:p>
      </dgm:t>
    </dgm:pt>
    <dgm:pt modelId="{CE9C688B-EA7B-4AF0-9DB3-66BCB03FE947}" type="pres">
      <dgm:prSet presAssocID="{25613A44-16CB-4A60-942B-928585AA65D9}" presName="node" presStyleLbl="node1" presStyleIdx="2" presStyleCnt="4" custScaleX="138377" custScaleY="122981" custRadScaleRad="122747" custRadScaleInc="16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6624B-29A4-4CC8-9E99-C484D6689A82}" type="pres">
      <dgm:prSet presAssocID="{652074A5-80AD-41E6-B1CB-214FC41CC3FF}" presName="parTrans" presStyleLbl="bgSibTrans2D1" presStyleIdx="3" presStyleCnt="4" custLinFactNeighborX="37313" custLinFactNeighborY="11623"/>
      <dgm:spPr/>
      <dgm:t>
        <a:bodyPr/>
        <a:lstStyle/>
        <a:p>
          <a:endParaRPr lang="ru-RU"/>
        </a:p>
      </dgm:t>
    </dgm:pt>
    <dgm:pt modelId="{2D2FAF95-93D4-4AF3-9A6D-CE43B9987130}" type="pres">
      <dgm:prSet presAssocID="{E0273D07-5DF2-4D2D-B0B7-6303D0AA569F}" presName="node" presStyleLbl="node1" presStyleIdx="3" presStyleCnt="4" custScaleX="115124" custRadScaleRad="89757" custRadScaleInc="-23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1EA7A8-2E8A-43CD-9BCA-92D369C16791}" type="presOf" srcId="{49D294A7-B429-4DBE-8262-AEF1C124697C}" destId="{4B8F0A40-3104-4D14-9F41-897D95F55817}" srcOrd="0" destOrd="0" presId="urn:microsoft.com/office/officeart/2005/8/layout/radial4"/>
    <dgm:cxn modelId="{B64CFC3F-87F4-4A9A-9522-B9B2AE72E190}" type="presOf" srcId="{28B8D1AB-85E2-4822-9E9C-B9775DAF7947}" destId="{271679E7-EF74-4790-9129-6E4D9E21660A}" srcOrd="0" destOrd="0" presId="urn:microsoft.com/office/officeart/2005/8/layout/radial4"/>
    <dgm:cxn modelId="{714443D0-B3FC-4184-A7A8-EA5F2E709750}" srcId="{9ED76F7C-B675-4396-B3AE-16DFF7197894}" destId="{49D294A7-B429-4DBE-8262-AEF1C124697C}" srcOrd="0" destOrd="0" parTransId="{9C7FA413-41F2-4A56-8FCF-F1E0FD933880}" sibTransId="{45C2F1A7-3389-483F-BCC7-6E2EC1190F34}"/>
    <dgm:cxn modelId="{066026AE-AFE8-4C47-84B9-4A1F86440715}" srcId="{9ED76F7C-B675-4396-B3AE-16DFF7197894}" destId="{25613A44-16CB-4A60-942B-928585AA65D9}" srcOrd="2" destOrd="0" parTransId="{25078081-D30A-4544-9CF5-66E367237052}" sibTransId="{A4957AC3-1CAB-4363-B233-3243FFD70D91}"/>
    <dgm:cxn modelId="{46DF3473-5007-45A3-8561-D97CB9E1044B}" type="presOf" srcId="{9ED76F7C-B675-4396-B3AE-16DFF7197894}" destId="{05F69233-D0FF-4E54-83C0-AEFB7A434382}" srcOrd="0" destOrd="0" presId="urn:microsoft.com/office/officeart/2005/8/layout/radial4"/>
    <dgm:cxn modelId="{44A97AAC-95FB-47E2-BA07-BEA95C7D81EC}" srcId="{3D9B7DB7-ECAF-4AA6-843F-57320F010B29}" destId="{9ED76F7C-B675-4396-B3AE-16DFF7197894}" srcOrd="0" destOrd="0" parTransId="{88424E92-F62B-4D79-88EE-3966A833BDDB}" sibTransId="{AF8BC7E7-C7C8-4532-AB34-6DE1014AC3B1}"/>
    <dgm:cxn modelId="{00CECD8A-035D-47A9-93E8-D2D7584E59B5}" type="presOf" srcId="{25078081-D30A-4544-9CF5-66E367237052}" destId="{75D1E9AB-23F9-4A73-A60E-9108D172BB5E}" srcOrd="0" destOrd="0" presId="urn:microsoft.com/office/officeart/2005/8/layout/radial4"/>
    <dgm:cxn modelId="{A8E35156-4894-4C5F-9C97-5652EBF8296A}" type="presOf" srcId="{25613A44-16CB-4A60-942B-928585AA65D9}" destId="{CE9C688B-EA7B-4AF0-9DB3-66BCB03FE947}" srcOrd="0" destOrd="0" presId="urn:microsoft.com/office/officeart/2005/8/layout/radial4"/>
    <dgm:cxn modelId="{5DBA61F8-15A2-42F1-AE29-9477CA66FA93}" type="presOf" srcId="{E0273D07-5DF2-4D2D-B0B7-6303D0AA569F}" destId="{2D2FAF95-93D4-4AF3-9A6D-CE43B9987130}" srcOrd="0" destOrd="0" presId="urn:microsoft.com/office/officeart/2005/8/layout/radial4"/>
    <dgm:cxn modelId="{17E94660-9F30-4E7D-B2B9-F498EAFC4A40}" type="presOf" srcId="{4728F53E-AB8E-44D4-B92C-E13C19328299}" destId="{8A8E1504-2119-4C8A-9EC7-BC5C806EEF5A}" srcOrd="0" destOrd="0" presId="urn:microsoft.com/office/officeart/2005/8/layout/radial4"/>
    <dgm:cxn modelId="{C5CB9398-D195-469D-944C-4BA282755866}" type="presOf" srcId="{652074A5-80AD-41E6-B1CB-214FC41CC3FF}" destId="{7156624B-29A4-4CC8-9E99-C484D6689A82}" srcOrd="0" destOrd="0" presId="urn:microsoft.com/office/officeart/2005/8/layout/radial4"/>
    <dgm:cxn modelId="{C9F0B4BC-CFF8-4A79-943B-BEEA0C83C983}" type="presOf" srcId="{3D9B7DB7-ECAF-4AA6-843F-57320F010B29}" destId="{48E481AF-E2BE-4E2C-88EA-E14AA23D2AC4}" srcOrd="0" destOrd="0" presId="urn:microsoft.com/office/officeart/2005/8/layout/radial4"/>
    <dgm:cxn modelId="{840335F2-42DC-4EEF-9EE2-33D5D129CB23}" srcId="{9ED76F7C-B675-4396-B3AE-16DFF7197894}" destId="{4728F53E-AB8E-44D4-B92C-E13C19328299}" srcOrd="1" destOrd="0" parTransId="{28B8D1AB-85E2-4822-9E9C-B9775DAF7947}" sibTransId="{969B945D-F8C2-4654-8E8F-33C621162805}"/>
    <dgm:cxn modelId="{F90AFA2F-E2C3-4556-87B3-57DF3CAC8066}" srcId="{9ED76F7C-B675-4396-B3AE-16DFF7197894}" destId="{E0273D07-5DF2-4D2D-B0B7-6303D0AA569F}" srcOrd="3" destOrd="0" parTransId="{652074A5-80AD-41E6-B1CB-214FC41CC3FF}" sibTransId="{5D60605D-2745-4A64-A3D4-63F5546AD3E5}"/>
    <dgm:cxn modelId="{85E0A5F4-BD8E-4000-B25E-6D0DDEF3A0C6}" type="presOf" srcId="{9C7FA413-41F2-4A56-8FCF-F1E0FD933880}" destId="{4FB397E3-2F22-487C-A5FF-A490B2118B31}" srcOrd="0" destOrd="0" presId="urn:microsoft.com/office/officeart/2005/8/layout/radial4"/>
    <dgm:cxn modelId="{54C40262-8381-44AF-95FA-180B76D265CF}" type="presParOf" srcId="{48E481AF-E2BE-4E2C-88EA-E14AA23D2AC4}" destId="{05F69233-D0FF-4E54-83C0-AEFB7A434382}" srcOrd="0" destOrd="0" presId="urn:microsoft.com/office/officeart/2005/8/layout/radial4"/>
    <dgm:cxn modelId="{DDD0BD1B-BB34-4E1E-84B7-EAA796285DEF}" type="presParOf" srcId="{48E481AF-E2BE-4E2C-88EA-E14AA23D2AC4}" destId="{4FB397E3-2F22-487C-A5FF-A490B2118B31}" srcOrd="1" destOrd="0" presId="urn:microsoft.com/office/officeart/2005/8/layout/radial4"/>
    <dgm:cxn modelId="{0437740D-E6FC-4F48-B118-88C683FFC935}" type="presParOf" srcId="{48E481AF-E2BE-4E2C-88EA-E14AA23D2AC4}" destId="{4B8F0A40-3104-4D14-9F41-897D95F55817}" srcOrd="2" destOrd="0" presId="urn:microsoft.com/office/officeart/2005/8/layout/radial4"/>
    <dgm:cxn modelId="{597C5547-7FE9-45DE-9981-9AA1FF434A5D}" type="presParOf" srcId="{48E481AF-E2BE-4E2C-88EA-E14AA23D2AC4}" destId="{271679E7-EF74-4790-9129-6E4D9E21660A}" srcOrd="3" destOrd="0" presId="urn:microsoft.com/office/officeart/2005/8/layout/radial4"/>
    <dgm:cxn modelId="{6CE37E34-A579-4366-A4F0-8E7F9325BC98}" type="presParOf" srcId="{48E481AF-E2BE-4E2C-88EA-E14AA23D2AC4}" destId="{8A8E1504-2119-4C8A-9EC7-BC5C806EEF5A}" srcOrd="4" destOrd="0" presId="urn:microsoft.com/office/officeart/2005/8/layout/radial4"/>
    <dgm:cxn modelId="{1B6A66EF-C78A-497C-A408-DB7A5BA56A30}" type="presParOf" srcId="{48E481AF-E2BE-4E2C-88EA-E14AA23D2AC4}" destId="{75D1E9AB-23F9-4A73-A60E-9108D172BB5E}" srcOrd="5" destOrd="0" presId="urn:microsoft.com/office/officeart/2005/8/layout/radial4"/>
    <dgm:cxn modelId="{14FA268D-067C-4D22-84F2-0D0F283CBB40}" type="presParOf" srcId="{48E481AF-E2BE-4E2C-88EA-E14AA23D2AC4}" destId="{CE9C688B-EA7B-4AF0-9DB3-66BCB03FE947}" srcOrd="6" destOrd="0" presId="urn:microsoft.com/office/officeart/2005/8/layout/radial4"/>
    <dgm:cxn modelId="{9BCC94A3-7F1F-4BCA-9CA0-DB8C29C3E24C}" type="presParOf" srcId="{48E481AF-E2BE-4E2C-88EA-E14AA23D2AC4}" destId="{7156624B-29A4-4CC8-9E99-C484D6689A82}" srcOrd="7" destOrd="0" presId="urn:microsoft.com/office/officeart/2005/8/layout/radial4"/>
    <dgm:cxn modelId="{E4F0C889-789C-4821-A0B3-A2D90641CD74}" type="presParOf" srcId="{48E481AF-E2BE-4E2C-88EA-E14AA23D2AC4}" destId="{2D2FAF95-93D4-4AF3-9A6D-CE43B998713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C1DB2B-0315-4686-A909-8A6CC80256C5}">
      <dsp:nvSpPr>
        <dsp:cNvPr id="0" name=""/>
        <dsp:cNvSpPr/>
      </dsp:nvSpPr>
      <dsp:spPr>
        <a:xfrm>
          <a:off x="1132507" y="5559204"/>
          <a:ext cx="7011397" cy="1240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Понятие ФГОС</a:t>
          </a: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(англ. </a:t>
          </a:r>
          <a:r>
            <a:rPr lang="ru-RU" sz="1600" kern="1200" dirty="0" err="1" smtClean="0">
              <a:solidFill>
                <a:schemeClr val="accent6">
                  <a:lumMod val="50000"/>
                </a:schemeClr>
              </a:solidFill>
            </a:rPr>
            <a:t>standart</a:t>
          </a: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 – норма, образец) – «</a:t>
          </a:r>
          <a:r>
            <a:rPr lang="ru-RU" sz="1600" kern="1200" dirty="0" err="1" smtClean="0">
              <a:solidFill>
                <a:schemeClr val="accent6">
                  <a:lumMod val="50000"/>
                </a:schemeClr>
              </a:solidFill>
            </a:rPr>
            <a:t>образец</a:t>
          </a: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, эталон, модель, принимаемые за исходные для сопоставления с ними др. подобных объектов»</a:t>
          </a:r>
          <a:endParaRPr lang="ru-RU" sz="1600" kern="1200" dirty="0"/>
        </a:p>
      </dsp:txBody>
      <dsp:txXfrm>
        <a:off x="1132507" y="5559204"/>
        <a:ext cx="7011397" cy="1240266"/>
      </dsp:txXfrm>
    </dsp:sp>
    <dsp:sp modelId="{0EA3B86E-05BA-44E6-A9E6-757AED7CA242}">
      <dsp:nvSpPr>
        <dsp:cNvPr id="0" name=""/>
        <dsp:cNvSpPr/>
      </dsp:nvSpPr>
      <dsp:spPr>
        <a:xfrm rot="14738065">
          <a:off x="952733" y="2949284"/>
          <a:ext cx="4948292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D07A8-284C-4194-8CF8-5034EF7A856E}">
      <dsp:nvSpPr>
        <dsp:cNvPr id="0" name=""/>
        <dsp:cNvSpPr/>
      </dsp:nvSpPr>
      <dsp:spPr>
        <a:xfrm>
          <a:off x="-12" y="0"/>
          <a:ext cx="4395980" cy="15825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ФГОС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</a:r>
          <a:endParaRPr lang="ru-RU" sz="1600" kern="1200" dirty="0"/>
        </a:p>
      </dsp:txBody>
      <dsp:txXfrm>
        <a:off x="-12" y="0"/>
        <a:ext cx="4395980" cy="1582568"/>
      </dsp:txXfrm>
    </dsp:sp>
    <dsp:sp modelId="{86391D89-CDDF-4616-B55C-618BD89BB1A3}">
      <dsp:nvSpPr>
        <dsp:cNvPr id="0" name=""/>
        <dsp:cNvSpPr/>
      </dsp:nvSpPr>
      <dsp:spPr>
        <a:xfrm rot="13843437">
          <a:off x="873877" y="4084921"/>
          <a:ext cx="295103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160929"/>
            <a:satOff val="8251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D4C65-A30F-4735-B7A1-31FA6C6CBF77}">
      <dsp:nvSpPr>
        <dsp:cNvPr id="0" name=""/>
        <dsp:cNvSpPr/>
      </dsp:nvSpPr>
      <dsp:spPr>
        <a:xfrm>
          <a:off x="214266" y="1928803"/>
          <a:ext cx="3890233" cy="2438840"/>
        </a:xfrm>
        <a:prstGeom prst="roundRect">
          <a:avLst>
            <a:gd name="adj" fmla="val 10000"/>
          </a:avLst>
        </a:prstGeom>
        <a:solidFill>
          <a:schemeClr val="accent2">
            <a:hueOff val="2160929"/>
            <a:satOff val="825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accent6">
                  <a:lumMod val="50000"/>
                </a:schemeClr>
              </a:solidFill>
              <a:hlinkClick xmlns:r="http://schemas.openxmlformats.org/officeDocument/2006/relationships" r:id="rId1"/>
            </a:rPr>
            <a:t>ФГОС ДО</a:t>
          </a: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 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4266" y="1928803"/>
        <a:ext cx="3890233" cy="2438840"/>
      </dsp:txXfrm>
    </dsp:sp>
    <dsp:sp modelId="{16890261-6A70-48B8-BF6D-B976DCD5AEEC}">
      <dsp:nvSpPr>
        <dsp:cNvPr id="0" name=""/>
        <dsp:cNvSpPr/>
      </dsp:nvSpPr>
      <dsp:spPr>
        <a:xfrm rot="17634302">
          <a:off x="3708544" y="2980203"/>
          <a:ext cx="4945833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321858"/>
            <a:satOff val="16502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30E8B-2195-4DCE-B6BA-AEB2511BDD21}">
      <dsp:nvSpPr>
        <dsp:cNvPr id="0" name=""/>
        <dsp:cNvSpPr/>
      </dsp:nvSpPr>
      <dsp:spPr>
        <a:xfrm>
          <a:off x="4922088" y="11"/>
          <a:ext cx="4221902" cy="1552716"/>
        </a:xfrm>
        <a:prstGeom prst="roundRect">
          <a:avLst>
            <a:gd name="adj" fmla="val 10000"/>
          </a:avLst>
        </a:prstGeom>
        <a:solidFill>
          <a:schemeClr val="accent2">
            <a:hueOff val="4321858"/>
            <a:satOff val="1650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«Стандарт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</a:t>
          </a:r>
          <a:endParaRPr lang="ru-RU" sz="1600" kern="1200" dirty="0"/>
        </a:p>
      </dsp:txBody>
      <dsp:txXfrm>
        <a:off x="4922088" y="11"/>
        <a:ext cx="4221902" cy="1552716"/>
      </dsp:txXfrm>
    </dsp:sp>
    <dsp:sp modelId="{33A7BCEB-32B1-4325-B3B0-2FD5D75828D6}">
      <dsp:nvSpPr>
        <dsp:cNvPr id="0" name=""/>
        <dsp:cNvSpPr/>
      </dsp:nvSpPr>
      <dsp:spPr>
        <a:xfrm rot="18301436">
          <a:off x="5589542" y="3985827"/>
          <a:ext cx="2947312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6CF35-6F2F-412C-B008-35C8A7D43B81}">
      <dsp:nvSpPr>
        <dsp:cNvPr id="0" name=""/>
        <dsp:cNvSpPr/>
      </dsp:nvSpPr>
      <dsp:spPr>
        <a:xfrm>
          <a:off x="4574964" y="2071677"/>
          <a:ext cx="4569026" cy="1876348"/>
        </a:xfrm>
        <a:prstGeom prst="roundRect">
          <a:avLst>
            <a:gd name="adj" fmla="val 10000"/>
          </a:avLst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гарантии – условия и механизмы, обеспечивающие беспрепятственное пользование правами и их всестороннюю охрану» Стандарт в образовании должен выступать гарантией конституционного права российского гражданина, права любого человека на качественное образование</a:t>
          </a:r>
          <a:endParaRPr lang="ru-RU" sz="1600" kern="1200" dirty="0"/>
        </a:p>
      </dsp:txBody>
      <dsp:txXfrm>
        <a:off x="4574964" y="2071677"/>
        <a:ext cx="4569026" cy="18763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B86EF2-C2A5-4534-B9A6-14F501678F44}">
      <dsp:nvSpPr>
        <dsp:cNvPr id="0" name=""/>
        <dsp:cNvSpPr/>
      </dsp:nvSpPr>
      <dsp:spPr>
        <a:xfrm rot="10800000">
          <a:off x="0" y="0"/>
          <a:ext cx="8750776" cy="1357316"/>
        </a:xfrm>
        <a:prstGeom prst="trapezoid">
          <a:avLst>
            <a:gd name="adj" fmla="val 8058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Формирование </a:t>
          </a:r>
          <a:r>
            <a:rPr lang="ru-RU" sz="2400" b="0" kern="1200" cap="none" spc="0" dirty="0" err="1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социокультурной</a:t>
          </a:r>
          <a:r>
            <a:rPr lang="ru-RU" sz="2400" b="0" kern="120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  </a:t>
          </a:r>
          <a:r>
            <a:rPr lang="ru-RU" sz="2400" b="0" kern="1200" cap="none" spc="0" dirty="0" err="1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образовательнойсреды</a:t>
          </a:r>
          <a:r>
            <a:rPr lang="ru-RU" sz="2400" b="0" kern="120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 дошкольного детства в ДОУ</a:t>
          </a:r>
          <a:endParaRPr lang="ru-RU" sz="2400" b="0" kern="120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531385" y="0"/>
        <a:ext cx="5688004" cy="1357316"/>
      </dsp:txXfrm>
    </dsp:sp>
    <dsp:sp modelId="{BB3D7AB6-A3B8-4881-8444-9FA329ED8B6B}">
      <dsp:nvSpPr>
        <dsp:cNvPr id="0" name=""/>
        <dsp:cNvSpPr/>
      </dsp:nvSpPr>
      <dsp:spPr>
        <a:xfrm rot="10800000">
          <a:off x="268112" y="1357316"/>
          <a:ext cx="8214550" cy="1357316"/>
        </a:xfrm>
        <a:prstGeom prst="trapezoid">
          <a:avLst>
            <a:gd name="adj" fmla="val 8058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Комплексные решения для обеспечения образовательной деятельности  образовательной организации</a:t>
          </a:r>
          <a:endParaRPr lang="ru-RU" sz="2400" b="0" kern="120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705659" y="1357316"/>
        <a:ext cx="5339457" cy="1357316"/>
      </dsp:txXfrm>
    </dsp:sp>
    <dsp:sp modelId="{E69452E4-A65E-49C7-8A7F-9A4C3E7E9644}">
      <dsp:nvSpPr>
        <dsp:cNvPr id="0" name=""/>
        <dsp:cNvSpPr/>
      </dsp:nvSpPr>
      <dsp:spPr>
        <a:xfrm rot="10800000">
          <a:off x="999382" y="2714632"/>
          <a:ext cx="6752011" cy="1357316"/>
        </a:xfrm>
        <a:prstGeom prst="trapezoid">
          <a:avLst>
            <a:gd name="adj" fmla="val 8058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Печатная продукция, электронные ресурсы, товары , сервисы и услуги для реализации требований ФГОС</a:t>
          </a:r>
          <a:endParaRPr lang="ru-RU" sz="2400" b="0" kern="120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180984" y="2714632"/>
        <a:ext cx="4388807" cy="1357316"/>
      </dsp:txXfrm>
    </dsp:sp>
    <dsp:sp modelId="{AC48D6DB-3652-4A42-8117-7A677742B88D}">
      <dsp:nvSpPr>
        <dsp:cNvPr id="0" name=""/>
        <dsp:cNvSpPr/>
      </dsp:nvSpPr>
      <dsp:spPr>
        <a:xfrm rot="10800000">
          <a:off x="1511259" y="4071948"/>
          <a:ext cx="5728257" cy="1357316"/>
        </a:xfrm>
        <a:prstGeom prst="trapezoid">
          <a:avLst>
            <a:gd name="adj" fmla="val 8058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Нормативная 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учебно- методическая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литература</a:t>
          </a:r>
          <a:endParaRPr lang="ru-RU" sz="2400" b="0" kern="120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511259" y="4071948"/>
        <a:ext cx="5728257" cy="13573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80C1E-94B0-4F09-AD93-F26CB67B144F}">
      <dsp:nvSpPr>
        <dsp:cNvPr id="0" name=""/>
        <dsp:cNvSpPr/>
      </dsp:nvSpPr>
      <dsp:spPr>
        <a:xfrm>
          <a:off x="0" y="5790051"/>
          <a:ext cx="8786842" cy="422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Январь 2014- декабрь 2015 внедрение ФГОС 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5790051"/>
        <a:ext cx="8786842" cy="422583"/>
      </dsp:txXfrm>
    </dsp:sp>
    <dsp:sp modelId="{EE607EE2-3242-4724-95E7-007777D20FB4}">
      <dsp:nvSpPr>
        <dsp:cNvPr id="0" name=""/>
        <dsp:cNvSpPr/>
      </dsp:nvSpPr>
      <dsp:spPr>
        <a:xfrm rot="10800000">
          <a:off x="0" y="4892015"/>
          <a:ext cx="8786842" cy="9043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с 1 сентября 2013 г. по 31 декабря 2013 г. – этап апробации Стандарта в экспериментальном режиме. 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4892015"/>
        <a:ext cx="8786842" cy="904374"/>
      </dsp:txXfrm>
    </dsp:sp>
    <dsp:sp modelId="{84E129A5-E386-4005-B510-ADDBF292B9CA}">
      <dsp:nvSpPr>
        <dsp:cNvPr id="0" name=""/>
        <dsp:cNvSpPr/>
      </dsp:nvSpPr>
      <dsp:spPr>
        <a:xfrm rot="10800000">
          <a:off x="0" y="4318633"/>
          <a:ext cx="8786842" cy="649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accent6">
                  <a:lumMod val="50000"/>
                </a:schemeClr>
              </a:solidFill>
            </a:rPr>
            <a:t>14 ноября 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ФГОС ДО </a:t>
          </a:r>
          <a:r>
            <a:rPr lang="ru-RU" sz="1800" b="1" i="0" kern="1200" dirty="0" smtClean="0">
              <a:solidFill>
                <a:schemeClr val="accent6">
                  <a:lumMod val="50000"/>
                </a:schemeClr>
              </a:solidFill>
            </a:rPr>
            <a:t>зарегистрирован в МИНЮСТЕ РФ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4318633"/>
        <a:ext cx="8786842" cy="649932"/>
      </dsp:txXfrm>
    </dsp:sp>
    <dsp:sp modelId="{024A0F72-A5FE-4AAC-A07A-826153BBBE23}">
      <dsp:nvSpPr>
        <dsp:cNvPr id="0" name=""/>
        <dsp:cNvSpPr/>
      </dsp:nvSpPr>
      <dsp:spPr>
        <a:xfrm rot="10800000">
          <a:off x="0" y="3563543"/>
          <a:ext cx="8786842" cy="7230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accent6">
                  <a:lumMod val="50000"/>
                </a:schemeClr>
              </a:solidFill>
            </a:rPr>
            <a:t>17 октября 2013 года министром образования Ливановым Д.В. был подписан Приказ об утверждении 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ФГОС ДО 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3563543"/>
        <a:ext cx="8786842" cy="723030"/>
      </dsp:txXfrm>
    </dsp:sp>
    <dsp:sp modelId="{A5F664EA-4BEB-4BD3-ACBF-98563B9016B3}">
      <dsp:nvSpPr>
        <dsp:cNvPr id="0" name=""/>
        <dsp:cNvSpPr/>
      </dsp:nvSpPr>
      <dsp:spPr>
        <a:xfrm rot="10800000">
          <a:off x="0" y="2906820"/>
          <a:ext cx="8786842" cy="649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2013 год (сентябрь) ФГОС направлен в юридическую службу </a:t>
          </a:r>
          <a:r>
            <a:rPr lang="ru-RU" sz="1800" b="1" kern="1200" dirty="0" err="1" smtClean="0">
              <a:solidFill>
                <a:schemeClr val="accent6">
                  <a:lumMod val="50000"/>
                </a:schemeClr>
              </a:solidFill>
            </a:rPr>
            <a:t>Минобрнауки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 РФ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2906820"/>
        <a:ext cx="8786842" cy="649932"/>
      </dsp:txXfrm>
    </dsp:sp>
    <dsp:sp modelId="{D62CC2A5-F754-40F0-84AE-B5B68E3AC579}">
      <dsp:nvSpPr>
        <dsp:cNvPr id="0" name=""/>
        <dsp:cNvSpPr/>
      </dsp:nvSpPr>
      <dsp:spPr>
        <a:xfrm rot="10800000">
          <a:off x="0" y="2244540"/>
          <a:ext cx="8786842" cy="649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28 августа 2013 года  Проект ФГОС ДО утвердил Совет </a:t>
          </a:r>
          <a:r>
            <a:rPr lang="ru-RU" sz="1800" b="1" kern="1200" dirty="0" err="1" smtClean="0">
              <a:solidFill>
                <a:schemeClr val="accent6">
                  <a:lumMod val="50000"/>
                </a:schemeClr>
              </a:solidFill>
            </a:rPr>
            <a:t>Минобрнауки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 РФ по ФГОС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2244540"/>
        <a:ext cx="8786842" cy="649932"/>
      </dsp:txXfrm>
    </dsp:sp>
    <dsp:sp modelId="{63FB9A55-81D4-4D01-A529-A8C4D7635831}">
      <dsp:nvSpPr>
        <dsp:cNvPr id="0" name=""/>
        <dsp:cNvSpPr/>
      </dsp:nvSpPr>
      <dsp:spPr>
        <a:xfrm rot="10800000">
          <a:off x="0" y="1600946"/>
          <a:ext cx="8786842" cy="649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2013 год (июнь-июль) – Проект ФГОС ДО в рамках общественного слушания Представлен  в Общественной палате РФ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1600946"/>
        <a:ext cx="8786842" cy="649932"/>
      </dsp:txXfrm>
    </dsp:sp>
    <dsp:sp modelId="{DE01C3E6-1838-4732-BDDC-C4F5D0B03D2D}">
      <dsp:nvSpPr>
        <dsp:cNvPr id="0" name=""/>
        <dsp:cNvSpPr/>
      </dsp:nvSpPr>
      <dsp:spPr>
        <a:xfrm rot="10800000">
          <a:off x="0" y="957352"/>
          <a:ext cx="8786842" cy="649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2013 год (апрель –май )- Проект ФГОС ДО выносится на широкое обсуждение общественности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957352"/>
        <a:ext cx="8786842" cy="649932"/>
      </dsp:txXfrm>
    </dsp:sp>
    <dsp:sp modelId="{AC882333-3839-40EF-AA52-7B0FDF2655D3}">
      <dsp:nvSpPr>
        <dsp:cNvPr id="0" name=""/>
        <dsp:cNvSpPr/>
      </dsp:nvSpPr>
      <dsp:spPr>
        <a:xfrm rot="10800000">
          <a:off x="0" y="2447"/>
          <a:ext cx="8786842" cy="96124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30 января 2013 год – начало разработки проекта ФГОС ДО  Приказ </a:t>
          </a:r>
          <a:r>
            <a:rPr lang="ru-RU" sz="1800" b="1" kern="1200" dirty="0" err="1" smtClean="0">
              <a:solidFill>
                <a:schemeClr val="accent6">
                  <a:lumMod val="50000"/>
                </a:schemeClr>
              </a:solidFill>
            </a:rPr>
            <a:t>Минобрнауки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 РФ №57 от 30.01.2013г. « О разработке ФГОС дошкольного  образования</a:t>
          </a:r>
          <a:endParaRPr lang="ru-RU" sz="1800" b="1" kern="1200" dirty="0"/>
        </a:p>
      </dsp:txBody>
      <dsp:txXfrm rot="10800000">
        <a:off x="0" y="2447"/>
        <a:ext cx="8786842" cy="9612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6BC93F-5782-4B2E-A2B9-F829188CF23D}">
      <dsp:nvSpPr>
        <dsp:cNvPr id="0" name=""/>
        <dsp:cNvSpPr/>
      </dsp:nvSpPr>
      <dsp:spPr>
        <a:xfrm>
          <a:off x="0" y="4668063"/>
          <a:ext cx="8784976" cy="9480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подготовки, профессиональной переподготовки, повышения квалификации и аттестации педагогических работников, административно-управленческого персонала государственных и муниципальных Организаций.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4668063"/>
        <a:ext cx="8784976" cy="948088"/>
      </dsp:txXfrm>
    </dsp:sp>
    <dsp:sp modelId="{07ACB0C2-36AF-4FE2-A320-4F34ADC313D8}">
      <dsp:nvSpPr>
        <dsp:cNvPr id="0" name=""/>
        <dsp:cNvSpPr/>
      </dsp:nvSpPr>
      <dsp:spPr>
        <a:xfrm rot="10800000">
          <a:off x="0" y="3734545"/>
          <a:ext cx="8784976" cy="942712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объективной оценки соответствия образовательной деятельности Организации требованиям Стандарта к условиям реализации и структуре Программы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3734545"/>
        <a:ext cx="8784976" cy="942712"/>
      </dsp:txXfrm>
    </dsp:sp>
    <dsp:sp modelId="{C2FBA6D5-3956-4DD6-BBEE-2A62F37290A9}">
      <dsp:nvSpPr>
        <dsp:cNvPr id="0" name=""/>
        <dsp:cNvSpPr/>
      </dsp:nvSpPr>
      <dsp:spPr>
        <a:xfrm rot="10800000">
          <a:off x="0" y="2801027"/>
          <a:ext cx="8784976" cy="942712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формирования учредителем государственного (муниципального) задания в отношении Организаций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2801027"/>
        <a:ext cx="8784976" cy="942712"/>
      </dsp:txXfrm>
    </dsp:sp>
    <dsp:sp modelId="{C84736CC-D40C-43F0-B0D7-0CA58B4E7007}">
      <dsp:nvSpPr>
        <dsp:cNvPr id="0" name=""/>
        <dsp:cNvSpPr/>
      </dsp:nvSpPr>
      <dsp:spPr>
        <a:xfrm rot="10800000">
          <a:off x="0" y="1867508"/>
          <a:ext cx="8784976" cy="942712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разработки нормативов финансового обеспечения реализации Программы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1867508"/>
        <a:ext cx="8784976" cy="942712"/>
      </dsp:txXfrm>
    </dsp:sp>
    <dsp:sp modelId="{0D8AD0CC-848A-4462-AE75-78F7A7DD623F}">
      <dsp:nvSpPr>
        <dsp:cNvPr id="0" name=""/>
        <dsp:cNvSpPr/>
      </dsp:nvSpPr>
      <dsp:spPr>
        <a:xfrm rot="10800000">
          <a:off x="0" y="933990"/>
          <a:ext cx="8784976" cy="942712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разработки  вариативных примерных образовательных программ дошкольного образования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933990"/>
        <a:ext cx="8784976" cy="942712"/>
      </dsp:txXfrm>
    </dsp:sp>
    <dsp:sp modelId="{62190A2F-78A3-4065-88A4-846BA8E2301F}">
      <dsp:nvSpPr>
        <dsp:cNvPr id="0" name=""/>
        <dsp:cNvSpPr/>
      </dsp:nvSpPr>
      <dsp:spPr>
        <a:xfrm rot="10800000">
          <a:off x="0" y="472"/>
          <a:ext cx="8784976" cy="942712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разработки Программы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472"/>
        <a:ext cx="8784976" cy="9427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F6FEED-A707-4094-9B21-57AB804B90FB}">
      <dsp:nvSpPr>
        <dsp:cNvPr id="0" name=""/>
        <dsp:cNvSpPr/>
      </dsp:nvSpPr>
      <dsp:spPr>
        <a:xfrm>
          <a:off x="0" y="5257180"/>
          <a:ext cx="9144000" cy="575290"/>
        </a:xfrm>
        <a:prstGeom prst="rec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0" y="5257180"/>
        <a:ext cx="9144000" cy="575290"/>
      </dsp:txXfrm>
    </dsp:sp>
    <dsp:sp modelId="{FF1B4B2D-3882-4AA0-B872-A0AA6ACD7AEC}">
      <dsp:nvSpPr>
        <dsp:cNvPr id="0" name=""/>
        <dsp:cNvSpPr/>
      </dsp:nvSpPr>
      <dsp:spPr>
        <a:xfrm rot="10800000">
          <a:off x="0" y="4381013"/>
          <a:ext cx="9144000" cy="884796"/>
        </a:xfrm>
        <a:prstGeom prst="upArrowCallout">
          <a:avLst/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Защита детей от всех форм физического и психического насилия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4381013"/>
        <a:ext cx="9144000" cy="884796"/>
      </dsp:txXfrm>
    </dsp:sp>
    <dsp:sp modelId="{9F41A9B5-6E26-4D8D-9BF1-D7ED208EE470}">
      <dsp:nvSpPr>
        <dsp:cNvPr id="0" name=""/>
        <dsp:cNvSpPr/>
      </dsp:nvSpPr>
      <dsp:spPr>
        <a:xfrm rot="10800000">
          <a:off x="0" y="3504846"/>
          <a:ext cx="9144000" cy="884796"/>
        </a:xfrm>
        <a:prstGeom prst="upArrowCallout">
          <a:avLst/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инициативы и самостоятельности детей в специфических для них видах деятельности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3504846"/>
        <a:ext cx="9144000" cy="884796"/>
      </dsp:txXfrm>
    </dsp:sp>
    <dsp:sp modelId="{9716B56D-3A18-4E3C-A52D-DE57D5A02206}">
      <dsp:nvSpPr>
        <dsp:cNvPr id="0" name=""/>
        <dsp:cNvSpPr/>
      </dsp:nvSpPr>
      <dsp:spPr>
        <a:xfrm rot="10800000">
          <a:off x="0" y="2628678"/>
          <a:ext cx="9144000" cy="884796"/>
        </a:xfrm>
        <a:prstGeom prst="upArrowCallout">
          <a:avLst/>
        </a:prstGeom>
        <a:gradFill rotWithShape="0">
          <a:gsLst>
            <a:gs pos="20000">
              <a:schemeClr val="accent5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2628678"/>
        <a:ext cx="9144000" cy="884796"/>
      </dsp:txXfrm>
    </dsp:sp>
    <dsp:sp modelId="{3CC5EC93-718C-4334-AC93-83C56BBAF77A}">
      <dsp:nvSpPr>
        <dsp:cNvPr id="0" name=""/>
        <dsp:cNvSpPr/>
      </dsp:nvSpPr>
      <dsp:spPr>
        <a:xfrm rot="10800000">
          <a:off x="0" y="1752511"/>
          <a:ext cx="9144000" cy="884796"/>
        </a:xfrm>
        <a:prstGeom prst="upArrowCallout">
          <a:avLst/>
        </a:prstGeom>
        <a:gradFill rotWithShape="0">
          <a:gsLst>
            <a:gs pos="20000">
              <a:schemeClr val="accent6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1752511"/>
        <a:ext cx="9144000" cy="884796"/>
      </dsp:txXfrm>
    </dsp:sp>
    <dsp:sp modelId="{940F31FA-7A23-4C15-883D-94C99B30AD27}">
      <dsp:nvSpPr>
        <dsp:cNvPr id="0" name=""/>
        <dsp:cNvSpPr/>
      </dsp:nvSpPr>
      <dsp:spPr>
        <a:xfrm rot="10800000">
          <a:off x="0" y="876343"/>
          <a:ext cx="9144000" cy="884796"/>
        </a:xfrm>
        <a:prstGeom prst="upArrowCallou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Использование в образовательной деятельности форм и методов работы с детьми, соответствующих их возрастным и индивидуальным особенностям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876343"/>
        <a:ext cx="9144000" cy="884796"/>
      </dsp:txXfrm>
    </dsp:sp>
    <dsp:sp modelId="{87250683-0D96-45C2-A238-2E6902881305}">
      <dsp:nvSpPr>
        <dsp:cNvPr id="0" name=""/>
        <dsp:cNvSpPr/>
      </dsp:nvSpPr>
      <dsp:spPr>
        <a:xfrm rot="10800000">
          <a:off x="0" y="176"/>
          <a:ext cx="9144000" cy="884796"/>
        </a:xfrm>
        <a:prstGeom prst="upArrowCallout">
          <a:avLst/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176"/>
        <a:ext cx="9144000" cy="8847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69233-D0FF-4E54-83C0-AEFB7A434382}">
      <dsp:nvSpPr>
        <dsp:cNvPr id="0" name=""/>
        <dsp:cNvSpPr/>
      </dsp:nvSpPr>
      <dsp:spPr>
        <a:xfrm>
          <a:off x="2931776" y="5006858"/>
          <a:ext cx="5493160" cy="120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Развивающая предметно-пространственная среда  должна </a:t>
          </a:r>
        </a:p>
      </dsp:txBody>
      <dsp:txXfrm>
        <a:off x="2931776" y="5006858"/>
        <a:ext cx="5493160" cy="1205374"/>
      </dsp:txXfrm>
    </dsp:sp>
    <dsp:sp modelId="{4FB397E3-2F22-487C-A5FF-A490B2118B31}">
      <dsp:nvSpPr>
        <dsp:cNvPr id="0" name=""/>
        <dsp:cNvSpPr/>
      </dsp:nvSpPr>
      <dsp:spPr>
        <a:xfrm rot="12363971">
          <a:off x="1411359" y="3951873"/>
          <a:ext cx="3138373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F0A40-3104-4D14-9F41-897D95F55817}">
      <dsp:nvSpPr>
        <dsp:cNvPr id="0" name=""/>
        <dsp:cNvSpPr/>
      </dsp:nvSpPr>
      <dsp:spPr>
        <a:xfrm>
          <a:off x="-154432" y="1883428"/>
          <a:ext cx="3450797" cy="3433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должна обеспечивать: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реализацию различных образовательных программ;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в случае организации инклюзивного образования - необходимые для него условия;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учёт национально-культурных, климатических условий, в которых осуществляется образовательная деятельность;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учёт возрастных особенностей детей.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</dsp:txBody>
      <dsp:txXfrm>
        <a:off x="-154432" y="1883428"/>
        <a:ext cx="3450797" cy="3433865"/>
      </dsp:txXfrm>
    </dsp:sp>
    <dsp:sp modelId="{271679E7-EF74-4790-9129-6E4D9E21660A}">
      <dsp:nvSpPr>
        <dsp:cNvPr id="0" name=""/>
        <dsp:cNvSpPr/>
      </dsp:nvSpPr>
      <dsp:spPr>
        <a:xfrm rot="14502600">
          <a:off x="1956565" y="2487380"/>
          <a:ext cx="4446600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E1504-2119-4C8A-9EC7-BC5C806EEF5A}">
      <dsp:nvSpPr>
        <dsp:cNvPr id="0" name=""/>
        <dsp:cNvSpPr/>
      </dsp:nvSpPr>
      <dsp:spPr>
        <a:xfrm>
          <a:off x="1232138" y="182309"/>
          <a:ext cx="3788055" cy="137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обеспечивает максимальную</a:t>
          </a: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реализацию образовательного потенциала пространства Организации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+mn-lt"/>
          </a:endParaRPr>
        </a:p>
      </dsp:txBody>
      <dsp:txXfrm>
        <a:off x="1232138" y="182309"/>
        <a:ext cx="3788055" cy="1370647"/>
      </dsp:txXfrm>
    </dsp:sp>
    <dsp:sp modelId="{75D1E9AB-23F9-4A73-A60E-9108D172BB5E}">
      <dsp:nvSpPr>
        <dsp:cNvPr id="0" name=""/>
        <dsp:cNvSpPr/>
      </dsp:nvSpPr>
      <dsp:spPr>
        <a:xfrm rot="17105545">
          <a:off x="4335540" y="2624455"/>
          <a:ext cx="3567707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C688B-EA7B-4AF0-9DB3-66BCB03FE947}">
      <dsp:nvSpPr>
        <dsp:cNvPr id="0" name=""/>
        <dsp:cNvSpPr/>
      </dsp:nvSpPr>
      <dsp:spPr>
        <a:xfrm>
          <a:off x="5264561" y="254306"/>
          <a:ext cx="3118113" cy="221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</a:rPr>
            <a:t>обеспечивать возможность</a:t>
          </a: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</a:rPr>
            <a:t>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+mn-lt"/>
          </a:endParaRPr>
        </a:p>
      </dsp:txBody>
      <dsp:txXfrm>
        <a:off x="5264561" y="254306"/>
        <a:ext cx="3118113" cy="2216950"/>
      </dsp:txXfrm>
    </dsp:sp>
    <dsp:sp modelId="{7156624B-29A4-4CC8-9E99-C484D6689A82}">
      <dsp:nvSpPr>
        <dsp:cNvPr id="0" name=""/>
        <dsp:cNvSpPr/>
      </dsp:nvSpPr>
      <dsp:spPr>
        <a:xfrm rot="18552428">
          <a:off x="6562127" y="3991643"/>
          <a:ext cx="1769156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FAF95-93D4-4AF3-9A6D-CE43B9987130}">
      <dsp:nvSpPr>
        <dsp:cNvPr id="0" name=""/>
        <dsp:cNvSpPr/>
      </dsp:nvSpPr>
      <dsp:spPr>
        <a:xfrm>
          <a:off x="6048673" y="2664305"/>
          <a:ext cx="2594142" cy="1802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должна быть содержательно-</a:t>
          </a: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насыщенной, трансформируемой, полифункциональной, вариативной, доступной и безопасной.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+mn-lt"/>
          </a:endParaRPr>
        </a:p>
      </dsp:txBody>
      <dsp:txXfrm>
        <a:off x="6048673" y="2664305"/>
        <a:ext cx="2594142" cy="1802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D9A1-AD19-4E81-A339-15E741BC5F33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A3EA-AB97-4D8E-8847-F5F1CAA6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0F9F-963D-46A1-909A-4D0F091B4B8D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5B1F-9359-486E-BE69-A33B4B4AC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3466-87CC-4A5D-8A4B-E6D8296357A1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BC5C-434E-4EEC-93D2-7CFFE3BC2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2354-68C5-45ED-AC8E-9233E7022379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C9B3-E85B-4642-B27C-D0C671CED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E188-167F-439C-8375-8014B8B9932A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45-0FD7-458F-A40F-AAEF3BCD6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B397-2B4C-412D-B8D6-2BAC531B60AC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D071D-E6D0-4FA6-B34A-977954135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C2F5-C874-4B73-A399-55373F6A8F53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33B2-AE98-4C59-9757-E62D0B5EB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8954-1A63-41EA-9735-55740E5DD10A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628E-C15D-4F28-A657-9AED4C9AC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45C2-E6FA-4477-9D6A-39F59288BF08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5C48-8DFF-49E0-8EE8-FB19DC220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9DEF-28E7-4162-850C-81ABAAFDD95C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2094-A810-4CBC-9C6E-F1BB662F7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79EE-2EEF-4C01-88C4-0814E624DB52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6A1D-8B62-4216-AFF6-EDD5C8C84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7000"/>
            <a:lum/>
          </a:blip>
          <a:srcRect/>
          <a:tile tx="184150" ty="114300" sx="71000" sy="77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84F8E7-0387-4F16-9D4A-E7FC0EF4A00E}" type="datetimeFigureOut">
              <a:rPr lang="ru-RU"/>
              <a:pPr>
                <a:defRPr/>
              </a:pPr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5C688-CA59-43EB-9173-4108E06B8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med">
    <p:wheel spokes="2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60;&#1043;&#1054;&#1057;\&#1060;&#1043;&#1054;&#1057;-%20&#1057;&#1045;&#1052;&#1048;&#1053;&#1040;&#1056;\18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857364"/>
            <a:ext cx="800105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ФГОС дошкольного образования – Федеральный Государственный стандарт дошкольного образования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85813" y="562917"/>
            <a:ext cx="7215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rgbClr val="543466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</a:t>
            </a:r>
            <a:r>
              <a:rPr lang="ru-RU" sz="1200" b="1" dirty="0" smtClean="0">
                <a:solidFill>
                  <a:srgbClr val="543466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b="1" dirty="0" err="1" smtClean="0">
                <a:solidFill>
                  <a:srgbClr val="543466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200" b="1" dirty="0" smtClean="0">
                <a:solidFill>
                  <a:srgbClr val="543466"/>
                </a:solidFill>
                <a:latin typeface="Times New Roman" pitchFamily="18" charset="0"/>
                <a:cs typeface="Times New Roman" pitchFamily="18" charset="0"/>
              </a:rPr>
              <a:t> вида </a:t>
            </a:r>
            <a:r>
              <a:rPr lang="ru-RU" sz="1200" b="1" dirty="0" smtClean="0">
                <a:solidFill>
                  <a:srgbClr val="543466"/>
                </a:solidFill>
                <a:latin typeface="Times New Roman" pitchFamily="18" charset="0"/>
                <a:cs typeface="Times New Roman" pitchFamily="18" charset="0"/>
              </a:rPr>
              <a:t>пос.Новонежино </a:t>
            </a:r>
            <a:r>
              <a:rPr lang="ru-RU" sz="1200" b="1" dirty="0" err="1" smtClean="0">
                <a:solidFill>
                  <a:srgbClr val="543466"/>
                </a:solidFill>
                <a:latin typeface="Times New Roman" pitchFamily="18" charset="0"/>
                <a:cs typeface="Times New Roman" pitchFamily="18" charset="0"/>
              </a:rPr>
              <a:t>Шкотовского</a:t>
            </a:r>
            <a:r>
              <a:rPr lang="ru-RU" sz="1200" b="1" dirty="0" smtClean="0">
                <a:solidFill>
                  <a:srgbClr val="543466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Приморского края</a:t>
            </a:r>
            <a:endParaRPr lang="ru-RU" sz="1200" b="1" dirty="0">
              <a:solidFill>
                <a:srgbClr val="543466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319" y="6237288"/>
            <a:ext cx="20714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Новонежино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2014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661" y="5382741"/>
            <a:ext cx="25659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Презентацию подготовила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   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Заведующий Т.Н.Жирова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8" name="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56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57313"/>
            <a:ext cx="89646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50" y="0"/>
            <a:ext cx="8858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Министерством образования и науки Российской Федерации создана рабочая группа по подготовке проекта федерального государственного стандарта дошкольного образования. В состав рабочей группы входят представители образовательного сообщества, научных институтов и общественных организаций. Возглавляет рабочую группу директор Федерального института развития образования, академик РАО А.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Асмолов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9144000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14290"/>
            <a:ext cx="9143999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248472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500438"/>
            <a:ext cx="450059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57166"/>
            <a:ext cx="314327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85750"/>
            <a:ext cx="8643937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 Федеральный государственный стандарт дошкольного образования разработан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впервые в российской истории в соответствии с требованиями вступающего в силу с 1 сентября 2013 году федерального закона «Об образовании в Российской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Федерации».</a:t>
            </a: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500034" y="2214554"/>
            <a:ext cx="8286808" cy="4214842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3714750"/>
            <a:ext cx="8215312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В отличие от других стандартов,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ФГОС дошкольного образования не является основой оценки соответствия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установленным требованиям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образовательной деятельности и подготовки обучающихся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. Освоение образовательных программ дошкольного образования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не сопровождается проведением промежуточных аттестаций и итоговой аттестации обучающихся.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785794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Конституции Российской Федерации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законодательства Российской Федерации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Конвенции ООН о правах ребёнка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692945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Arial" pitchFamily="34" charset="0"/>
              </a:rPr>
              <a:t>ФГОС разработан на основе </a:t>
            </a:r>
            <a:endParaRPr lang="ru-RU" sz="36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71678"/>
            <a:ext cx="5357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Arial" pitchFamily="34" charset="0"/>
              </a:rPr>
              <a:t>Основные  принципы:</a:t>
            </a:r>
            <a:endParaRPr lang="ru-RU" sz="66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2703016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73050" indent="-273050">
              <a:buFont typeface="Wingdings" pitchFamily="2" charset="2"/>
              <a:buChar char="Ø"/>
              <a:defRPr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Поддержка разнообразия детства</a:t>
            </a:r>
          </a:p>
          <a:p>
            <a:pPr marL="273050" indent="-273050">
              <a:buFont typeface="Wingdings" pitchFamily="2" charset="2"/>
              <a:buChar char="Ø"/>
              <a:defRPr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Сохранение уникальности и </a:t>
            </a:r>
            <a:r>
              <a:rPr lang="ru-RU" sz="24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самоценности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 детства как важного этапа в общем развитии человека</a:t>
            </a:r>
            <a:endParaRPr lang="ru-RU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Личностно-развивающий и гуманистический характер взаимодействия взрослых и детей;</a:t>
            </a:r>
            <a:endParaRPr lang="ru-RU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Уважение личности ребенка;</a:t>
            </a:r>
            <a:endParaRPr lang="ru-RU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  </a:r>
            <a:endParaRPr lang="ru-RU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47260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Arial" pitchFamily="34" charset="0"/>
              </a:rPr>
              <a:t>Стандарт учитывает </a:t>
            </a:r>
            <a:endParaRPr lang="ru-RU" sz="4000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640960" cy="3669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-360363" fontAlgn="auto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/>
                <a:cs typeface="Times New Roman"/>
              </a:rPr>
              <a:t>Индивидуальные потребности ребенка, связанные с его жизненной ситуацией и состоянием здоровья, определяющие особые условия получения им образования (особые образовательные потребности), индивидуальные потребности отдельных категорий детей, в том числе с ограниченными возможностями здоровья;</a:t>
            </a:r>
            <a:endParaRPr lang="ru-RU" sz="2400" b="1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Calibri"/>
              <a:cs typeface="Times New Roman"/>
            </a:endParaRPr>
          </a:p>
          <a:p>
            <a:pPr marL="360363" indent="-360363" fontAlgn="auto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/>
                <a:cs typeface="Times New Roman"/>
              </a:rPr>
              <a:t>возможности освоения ребёнком программы на разных этапах её реализации.</a:t>
            </a:r>
            <a:endParaRPr lang="ru-RU" sz="2400" b="1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857232"/>
            <a:ext cx="87154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Повышение социального статуса дошкольного образования;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21523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Arial" pitchFamily="34" charset="0"/>
              </a:rPr>
              <a:t>Цель Стандарта  направлена:</a:t>
            </a:r>
            <a:endParaRPr lang="ru-RU" sz="32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357298"/>
            <a:ext cx="88582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1</a:t>
            </a:r>
            <a:r>
              <a:rPr lang="ru-RU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) Полноценное проживание ребёнком всех этапов детства (младенческого, раннего и дошкольного возраста), обогащение (амплификация) детского развития;</a:t>
            </a:r>
            <a:endParaRPr lang="ru-RU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</a:t>
            </a:r>
            <a:endParaRPr lang="ru-RU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3) содействие и сотрудничество детей и взрослых, признание ребенка полноценным участником (субъектом) образовательных отношений;</a:t>
            </a:r>
            <a:endParaRPr lang="ru-RU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4) поддержка инициативы детей в различных видах деятельности;</a:t>
            </a:r>
            <a:endParaRPr lang="ru-RU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5) сотрудничество организации с семьёй;</a:t>
            </a:r>
            <a:endParaRPr lang="ru-RU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6) приобщение детей к </a:t>
            </a:r>
            <a:r>
              <a:rPr lang="ru-RU" dirty="0" err="1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социокультурным</a:t>
            </a:r>
            <a:r>
              <a:rPr lang="ru-RU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нормам, традициям семьи, общества и государства;</a:t>
            </a:r>
            <a:endParaRPr lang="ru-RU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7) формирование познавательных интересов и познавательных действий ребенка в различных видах деятельности;</a:t>
            </a:r>
            <a:endParaRPr lang="ru-RU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8) возрастная адекватность дошкольного образования (соответствие условий, требований, методов возрасту и особенностям развития);</a:t>
            </a:r>
            <a:endParaRPr lang="ru-RU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9) учёт этнокультурной ситуации развития детей.</a:t>
            </a:r>
            <a:endParaRPr lang="ru-RU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0"/>
            <a:ext cx="807249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Arial" pitchFamily="34" charset="0"/>
              </a:rPr>
              <a:t>Основные принципы дошкольного образования:</a:t>
            </a:r>
            <a:endParaRPr lang="ru-RU" sz="36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1533465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0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Охраны и укрепления физического и психического здоровья детей, в том числе их эмоционального благополучия</a:t>
            </a: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0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особенностей; </a:t>
            </a:r>
            <a:endParaRPr lang="ru-RU" sz="200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0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обеспечения преемственности целей, задач и содержания образования,  в рамках образовательных программ, различных уровней дошкольного и начального общего образования;</a:t>
            </a:r>
            <a:endParaRPr lang="ru-RU" sz="200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0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создания благоприятных условий развития детей, их способностей и творческого потенциала каждого ребёнка как субъекта отношений с самим собой, другими детьми, взрослыми и миром;</a:t>
            </a:r>
            <a:endParaRPr lang="ru-RU" sz="200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0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2000" dirty="0" err="1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социокультурных</a:t>
            </a:r>
            <a:r>
              <a:rPr lang="ru-RU" sz="20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 ценностей и принятых в обществе правил и норм поведения в интересах человека, семьи, общества</a:t>
            </a:r>
            <a:endParaRPr lang="ru-RU" sz="200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630557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Arial" pitchFamily="34" charset="0"/>
              </a:rPr>
              <a:t> Стандарт направлен на решение следующих задач:</a:t>
            </a:r>
            <a:endParaRPr lang="ru-RU" sz="28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357298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0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  <a:endParaRPr lang="ru-RU" sz="200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0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  <a:endParaRPr lang="ru-RU" sz="200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0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формирования </a:t>
            </a:r>
            <a:r>
              <a:rPr lang="ru-RU" sz="2000" dirty="0" err="1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социокультурной</a:t>
            </a:r>
            <a:r>
              <a:rPr lang="ru-RU" sz="20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 среды, соответствующей возрастным, индивидуальным, психологическим и физиологическим особенностям детей;</a:t>
            </a:r>
            <a:endParaRPr lang="ru-RU" sz="200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73050" indent="-273050" eaLnBrk="0" hangingPunct="0">
              <a:buFont typeface="Wingdings" pitchFamily="2" charset="2"/>
              <a:buChar char="Ø"/>
              <a:defRPr/>
            </a:pPr>
            <a:r>
              <a:rPr lang="ru-RU" sz="20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200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630557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Arial" pitchFamily="34" charset="0"/>
              </a:rPr>
              <a:t> Стандарт направлен на решение следующих задач:</a:t>
            </a:r>
            <a:endParaRPr lang="ru-RU" sz="28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Стандарт является основой для: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980728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8"/>
          <p:cNvSpPr>
            <a:spLocks noChangeArrowheads="1"/>
          </p:cNvSpPr>
          <p:nvPr/>
        </p:nvSpPr>
        <p:spPr bwMode="auto">
          <a:xfrm>
            <a:off x="179388" y="1196975"/>
            <a:ext cx="89646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</a:rPr>
              <a:t>к структуре Программы и её объёму</a:t>
            </a:r>
          </a:p>
          <a:p>
            <a:pPr marL="358775" indent="-358775"/>
            <a:endParaRPr lang="ru-RU" sz="2000" b="1">
              <a:solidFill>
                <a:srgbClr val="002060"/>
              </a:solidFill>
              <a:latin typeface="Times New Roman" pitchFamily="18" charset="0"/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</a:rPr>
              <a:t>к условиям реализации Программы, включающим требования к психолого-педагогическим, кадровым, финансовым условиям и к предметно-пространственной среде; </a:t>
            </a:r>
          </a:p>
          <a:p>
            <a:pPr marL="358775" indent="-358775"/>
            <a:endParaRPr lang="ru-RU" sz="2000" b="1">
              <a:solidFill>
                <a:srgbClr val="002060"/>
              </a:solidFill>
              <a:latin typeface="Times New Roman" pitchFamily="18" charset="0"/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</a:rPr>
              <a:t>к результатам освоения Программы, представленным в виде целевых ориентиров дошкольного образования.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0"/>
            <a:ext cx="882047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Стандарт устанавливает требования, обязательные при реализации Программы</a:t>
            </a: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214313" y="4286250"/>
            <a:ext cx="89296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реализуется на государственном языке Российской Федерации. 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может предусматривать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возможность реализации на родном языке из числа языков народов Российской Федерации. 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на родном языке из числа языков народов Российской Федерации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должна осуществляться в ущерб получению образования на государственном языке Российской Федерации.</a:t>
            </a:r>
            <a:endParaRPr lang="ru-RU" sz="2000" b="1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996" y="0"/>
            <a:ext cx="819645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ФГОС  - обязательные требования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 структуре ООП ДО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2420938"/>
            <a:ext cx="374491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определяет содержание и организацию образовательного процесса на уровне дошкольного образования.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517232"/>
            <a:ext cx="792088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Группы в одной Организации могут действовать на основе различных Программ. </a:t>
            </a:r>
          </a:p>
        </p:txBody>
      </p:sp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2843213" y="1484313"/>
            <a:ext cx="2419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7E4E99"/>
                </a:solidFill>
                <a:latin typeface="Times New Roman" pitchFamily="18" charset="0"/>
              </a:rPr>
              <a:t>Программа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492375"/>
            <a:ext cx="43561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обеспечивает развитие детей дошкольного возраста с учётом их психолого-возрастных и индивидуальных особенностей и должна быть направлена на решение задач Стандарта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(слайд 20,21)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9270794" flipH="1">
            <a:off x="5794375" y="1584325"/>
            <a:ext cx="547688" cy="6492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329206">
            <a:off x="1698625" y="1665288"/>
            <a:ext cx="547688" cy="6477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642918"/>
            <a:ext cx="8964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(объём, содержание и планируемые результаты в виде целевых ориентиров дошкольного образования).</a:t>
            </a:r>
            <a:endParaRPr lang="ru-RU" sz="240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0"/>
            <a:ext cx="5438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формируется 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852936"/>
            <a:ext cx="5796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 направлена на 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1520" y="3316342"/>
            <a:ext cx="8712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5113" indent="-265113">
              <a:buFont typeface="Wingdings" pitchFamily="2" charset="2"/>
              <a:buChar char="Ø"/>
              <a:defRPr/>
            </a:pPr>
            <a:r>
              <a:rPr lang="ru-RU" sz="24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  <a:endParaRPr lang="ru-RU" sz="240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65113" indent="-265113" eaLnBrk="0" hangingPunct="0">
              <a:buFont typeface="Wingdings" pitchFamily="2" charset="2"/>
              <a:buChar char="Ø"/>
              <a:defRPr/>
            </a:pPr>
            <a:r>
              <a:rPr lang="ru-RU" sz="2400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На создание развивающей образовательной среды, которая представляет собой систему условий социализации и индивидуализации детей.</a:t>
            </a:r>
            <a:endParaRPr lang="ru-RU" sz="240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759633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Содержание Программы должно охватывать следующие образовательные области: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1196975"/>
            <a:ext cx="5256213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Социально-коммуникативное развитие;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Познавательное развитие;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Речевое  развитие;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Художественно -эстетическое развитие;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Физическое  развитие. 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5940425" y="1412875"/>
            <a:ext cx="792163" cy="9366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1413" y="2708275"/>
            <a:ext cx="67325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75BB0"/>
                </a:solidFill>
                <a:cs typeface="Times New Roman" pitchFamily="18" charset="0"/>
              </a:rPr>
              <a:t>Конкретное содержание указанных образовательных областей зависит от возрастных и индивидуальных особенностей детей</a:t>
            </a:r>
            <a:endParaRPr lang="ru-RU" sz="2000" b="1">
              <a:solidFill>
                <a:srgbClr val="375BB0"/>
              </a:solidFill>
              <a:latin typeface="Times New Roman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3789363"/>
            <a:ext cx="4464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u="sng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в младенческом возрасте </a:t>
            </a:r>
          </a:p>
          <a:p>
            <a:r>
              <a:rPr lang="ru-RU" sz="2000" b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(2 месяца - 1 год) - непосредственное эмоциональное общение с взрослым</a:t>
            </a:r>
            <a:endParaRPr lang="ru-RU" sz="2000" b="1">
              <a:solidFill>
                <a:srgbClr val="7E4E99"/>
              </a:solidFill>
              <a:latin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580063" y="3716338"/>
            <a:ext cx="3349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в раннем возрасте</a:t>
            </a:r>
          </a:p>
          <a:p>
            <a:r>
              <a:rPr lang="ru-RU" sz="2000" b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 (1 год - 3 года) - предметная деятельность и игры с предметами </a:t>
            </a:r>
            <a:endParaRPr lang="ru-RU" sz="4400" b="1">
              <a:solidFill>
                <a:srgbClr val="7E4E99"/>
              </a:solidFill>
              <a:latin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5576" y="5157192"/>
            <a:ext cx="80283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Arial" pitchFamily="34" charset="0"/>
              </a:rPr>
              <a:t>для детей дошкольного возраста (3 года - 8 лет) - ряд видов деятельности, таких как игровая, коммуникативная , познавательно-исследовательская, восприятие художественной литературы и фольклора, самообслуживание и элементарный бытовой труд ,конструирование, музыкальная  и двигательная формы активности ребенка.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9" name="Тройная стрелка влево/вправо/вверх 18"/>
          <p:cNvSpPr/>
          <p:nvPr/>
        </p:nvSpPr>
        <p:spPr>
          <a:xfrm rot="10800000">
            <a:off x="4211638" y="3789363"/>
            <a:ext cx="1223962" cy="10795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1642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Содержание Программы должно отражать следующие аспекты образовательной социальной ситуации развития ребёнка дошкольного возраста: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557338"/>
            <a:ext cx="84963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предметно-пространственная развивающая образовательная среда;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характер взаимодействия со взрослыми;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характер взаимодействия с другими детьми;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система отношений ребёнка к миру, к другим людям, к себе самому. </a:t>
            </a: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536" y="3604375"/>
            <a:ext cx="84604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Программы, направленные на развитие детей в одной или нескольких образовательных областях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, видах деятельности или культурных практиках (парциальные образовательные программы, методики, формы организации образовательной работы ), </a:t>
            </a:r>
            <a:r>
              <a:rPr lang="ru-RU" sz="2400" dirty="0">
                <a:solidFill>
                  <a:srgbClr val="7030A0"/>
                </a:solidFill>
                <a:latin typeface="+mn-lt"/>
                <a:cs typeface="+mn-cs"/>
              </a:rPr>
              <a:t>должны быть разработаны самостоятельно участниками образовательных отношений или  выбраны из утвержденного  нормативного списка.</a:t>
            </a:r>
            <a:endParaRPr lang="ru-RU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2349500"/>
            <a:ext cx="7993062" cy="3476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 себе, других людях, социальных нормах и культурных традициях общения, объектах окружающего мира (предметах, явлениях, отношениях); 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 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 планете Земля как общем доме людей, об особенностях её природы, многообразии культур стран и народов мира.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2"/>
            <a:ext cx="7416824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Содержание образовательной работы должно обеспечивать развитие первичных представлений: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64096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ФГОС  - обязательные требования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 условиям реализации  ООП ДО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7030A0"/>
                </a:solidFill>
                <a:latin typeface="+mn-lt"/>
                <a:cs typeface="+mn-cs"/>
              </a:rPr>
              <a:t>включающим требования к психолого-педагогическим, кадровым условиям, к предметно-пространственной среде.</a:t>
            </a:r>
            <a:endParaRPr lang="ru-RU" i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36912"/>
            <a:ext cx="842493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Создание социальной ситуации  развития  участников образовательных отношений (образовательная среда), которая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388" y="3429000"/>
            <a:ext cx="91440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80975" indent="-180975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b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Гарантирует охрану и укрепление физического и психического здоровья детей;</a:t>
            </a:r>
            <a:endParaRPr lang="ru-RU" sz="1900" b="1">
              <a:solidFill>
                <a:srgbClr val="7E4E99"/>
              </a:solidFill>
              <a:latin typeface="Times New Roman" pitchFamily="18" charset="0"/>
            </a:endParaRPr>
          </a:p>
          <a:p>
            <a:pPr marL="180975" indent="-180975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b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Обеспечивает эмоциональное благополучие детей;</a:t>
            </a:r>
            <a:endParaRPr lang="ru-RU" sz="1900" b="1">
              <a:solidFill>
                <a:srgbClr val="7E4E99"/>
              </a:solidFill>
              <a:latin typeface="Times New Roman" pitchFamily="18" charset="0"/>
            </a:endParaRPr>
          </a:p>
          <a:p>
            <a:pPr marL="180975" indent="-180975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b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Способствует профессиональному развитию педагогических работников;</a:t>
            </a:r>
            <a:endParaRPr lang="ru-RU" sz="1900" b="1">
              <a:solidFill>
                <a:srgbClr val="7E4E99"/>
              </a:solidFill>
              <a:latin typeface="Times New Roman" pitchFamily="18" charset="0"/>
            </a:endParaRPr>
          </a:p>
          <a:p>
            <a:pPr marL="180975" indent="-180975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b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Создаёт условия для развивающего вариативного дошкольного образования;</a:t>
            </a:r>
            <a:endParaRPr lang="ru-RU" sz="1900" b="1">
              <a:solidFill>
                <a:srgbClr val="7E4E99"/>
              </a:solidFill>
              <a:latin typeface="Times New Roman" pitchFamily="18" charset="0"/>
            </a:endParaRPr>
          </a:p>
          <a:p>
            <a:pPr marL="180975" indent="-180975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b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Обеспечивает открытость дошкольного образования;</a:t>
            </a:r>
            <a:endParaRPr lang="ru-RU" sz="1900" b="1">
              <a:solidFill>
                <a:srgbClr val="7E4E99"/>
              </a:solidFill>
              <a:latin typeface="Times New Roman" pitchFamily="18" charset="0"/>
            </a:endParaRPr>
          </a:p>
          <a:p>
            <a:pPr marL="180975" indent="-180975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b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Создает условия для участия родителей (законных представителей) в образовательной деятельности.</a:t>
            </a:r>
            <a:endParaRPr lang="ru-RU" sz="1900" b="1">
              <a:solidFill>
                <a:srgbClr val="7E4E99"/>
              </a:solidFill>
              <a:latin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72000" y="2060575"/>
            <a:ext cx="360363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250825" y="2205038"/>
            <a:ext cx="41052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1996 году стандартизация образования вызвала сопротивление педагогической общественности, выразившееся в забастовка и акциях протеста работников системы образования</a:t>
            </a:r>
            <a:endParaRPr lang="ru-RU" sz="2800" b="1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367240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Calibri" pitchFamily="34" charset="0"/>
                <a:cs typeface="Times New Roman" pitchFamily="18" charset="0"/>
              </a:rPr>
              <a:t>Впервые понятие образовательного стандарта в России появилось в 1992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4356100" y="188913"/>
            <a:ext cx="33480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введением Закона РФ «Об образовании», статья 7 которого была посвящена государственным образовательным стандартам</a:t>
            </a:r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132138" y="549275"/>
            <a:ext cx="1008062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Прямоугольник 8"/>
          <p:cNvSpPr>
            <a:spLocks noChangeArrowheads="1"/>
          </p:cNvSpPr>
          <p:nvPr/>
        </p:nvSpPr>
        <p:spPr bwMode="auto">
          <a:xfrm>
            <a:off x="5003800" y="2205038"/>
            <a:ext cx="4140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первоначальной редакции закона стандарт общего образования принимался Верховным советом РФ (</a:t>
            </a:r>
            <a:r>
              <a:rPr lang="ru-RU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не утвердил  - </a:t>
            </a:r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причина Принятия Конституции 1993 г. и передача  функций по принятию ОС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органам исполнительной власти в определенном Правительством РФ порядке</a:t>
            </a:r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b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243888" y="765175"/>
            <a:ext cx="2889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7" name="Прямоугольник 10"/>
          <p:cNvSpPr>
            <a:spLocks noChangeArrowheads="1"/>
          </p:cNvSpPr>
          <p:nvPr/>
        </p:nvSpPr>
        <p:spPr bwMode="auto">
          <a:xfrm>
            <a:off x="4284663" y="4724400"/>
            <a:ext cx="48593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Законе  понятие «национально-региональный компонент» государственных образовательных стандартов и заменили на  «региональный компонент» (ст. 7, п. 1; ст. 29, п. 2е). </a:t>
            </a:r>
          </a:p>
          <a:p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Эта тенденция прослеживалась и в утвержденном Министерством образования в 1993 г. базисном учебном плане.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8243888" y="4221163"/>
            <a:ext cx="2889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825" y="4868863"/>
            <a:ext cx="338455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 1993—1999 года разрабатывались временные образовательные стандарты и федеральные компоненты государственного образовательного стандарта</a:t>
            </a:r>
          </a:p>
        </p:txBody>
      </p:sp>
      <p:sp>
        <p:nvSpPr>
          <p:cNvPr id="15" name="Двойная стрелка влево/вверх 14"/>
          <p:cNvSpPr/>
          <p:nvPr/>
        </p:nvSpPr>
        <p:spPr>
          <a:xfrm>
            <a:off x="3348038" y="4581525"/>
            <a:ext cx="719137" cy="79216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41682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Требования к психолого-педагогическим условиям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836712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908050"/>
            <a:ext cx="42497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При реализации Программы может проводиться оценка индивидуального развития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0"/>
            <a:ext cx="43214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Мониторинг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525" y="908050"/>
            <a:ext cx="3419475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Оценка  производится педагогическим работником в рамках педагогической диагностики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500563" y="1412875"/>
            <a:ext cx="935037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2420938"/>
            <a:ext cx="77771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Только для решения следующих образовательных задач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316913" y="1989138"/>
            <a:ext cx="431800" cy="719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2924175"/>
            <a:ext cx="8820150" cy="1381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indent="-265113">
              <a:spcBef>
                <a:spcPts val="400"/>
              </a:spcBef>
              <a:spcAft>
                <a:spcPts val="975"/>
              </a:spcAft>
              <a:buFont typeface="Wingdings" pitchFamily="2" charset="2"/>
              <a:buChar char="Ø"/>
            </a:pPr>
            <a:r>
              <a:rPr lang="ru-RU" b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индивидуализации образования (в том числе поддержки ребёнка, построения его образовательной траектории или профессиональной коррекции особенностей его развития);</a:t>
            </a:r>
          </a:p>
          <a:p>
            <a:pPr marL="265113" indent="-265113">
              <a:spcBef>
                <a:spcPts val="400"/>
              </a:spcBef>
              <a:spcAft>
                <a:spcPts val="975"/>
              </a:spcAft>
              <a:buFont typeface="Wingdings" pitchFamily="2" charset="2"/>
              <a:buChar char="Ø"/>
            </a:pPr>
            <a:r>
              <a:rPr lang="ru-RU" b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оптимизации работы с группой детей.</a:t>
            </a:r>
            <a:endParaRPr lang="ru-RU" b="1">
              <a:solidFill>
                <a:srgbClr val="7E4E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4509120"/>
            <a:ext cx="295232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  <a:cs typeface="+mn-cs"/>
              </a:rPr>
              <a:t>Психологическая  диагностика </a:t>
            </a:r>
            <a:endParaRPr lang="ru-RU" sz="2000" b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475" y="5732463"/>
            <a:ext cx="5724525" cy="942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975"/>
              </a:spcAft>
            </a:pPr>
            <a:r>
              <a:rPr lang="ru-RU" sz="1600" b="1" i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Результаты психологической диагностики использоваться для решения задач психологического сопровождения и проведения квалифицированной коррекции развития детей.</a:t>
            </a:r>
            <a:endParaRPr lang="ru-RU" sz="1600" b="1" i="1">
              <a:solidFill>
                <a:srgbClr val="7E4E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300663"/>
            <a:ext cx="2843213" cy="1366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975"/>
              </a:spcAft>
            </a:pPr>
            <a:r>
              <a:rPr lang="ru-RU" b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проводят квалифицированные специалисты (педагоги-психологи, психологи).</a:t>
            </a:r>
            <a:endParaRPr lang="ru-RU" sz="2000" b="1">
              <a:solidFill>
                <a:srgbClr val="7E4E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163" y="4652963"/>
            <a:ext cx="2430462" cy="941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975"/>
              </a:spcAft>
            </a:pPr>
            <a:r>
              <a:rPr lang="ru-RU" sz="1600" b="1" u="sng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только с согласия его родителей (законных представителей)</a:t>
            </a:r>
            <a:endParaRPr lang="ru-RU" sz="1600" b="1" u="sng">
              <a:solidFill>
                <a:srgbClr val="7E4E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175554">
            <a:off x="4427538" y="4941888"/>
            <a:ext cx="865187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2776538" y="5980113"/>
            <a:ext cx="647700" cy="2746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652725">
            <a:off x="1660525" y="4962525"/>
            <a:ext cx="719138" cy="3603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5"/>
          <p:cNvSpPr>
            <a:spLocks noChangeArrowheads="1"/>
          </p:cNvSpPr>
          <p:nvPr/>
        </p:nvSpPr>
        <p:spPr bwMode="auto">
          <a:xfrm>
            <a:off x="179388" y="1628775"/>
            <a:ext cx="8783637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эмоционального благополучия через:  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непосредственное общение с каждым ребёнком;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уважительное отношение к каждому ребенку, к его чувствам и потребностям;</a:t>
            </a:r>
            <a:endParaRPr lang="ru-RU" b="1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поддержку индивидуальности и инициативы детей через:</a:t>
            </a:r>
            <a:endParaRPr lang="ru-RU" b="1">
              <a:solidFill>
                <a:srgbClr val="0070C0"/>
              </a:solidFill>
              <a:latin typeface="Times New Roman" pitchFamily="18" charset="0"/>
            </a:endParaRP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свободного выбора детьми деятельности, участников    </a:t>
            </a:r>
          </a:p>
          <a:p>
            <a:pPr indent="-180975">
              <a:lnSpc>
                <a:spcPct val="115000"/>
              </a:lnSpc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совместной деятельности;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принятия детьми решений, выражения своих чувств и    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мыслей;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недирективную помощь детям, поддержку детской инициативы и</a:t>
            </a:r>
          </a:p>
          <a:p>
            <a:pPr indent="-180975">
              <a:lnSpc>
                <a:spcPct val="115000"/>
              </a:lnSpc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самостоятельности в разных видах деятельности (игровой, исследовательской,     </a:t>
            </a:r>
          </a:p>
          <a:p>
            <a:pPr indent="-180975">
              <a:lnSpc>
                <a:spcPct val="115000"/>
              </a:lnSpc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проектной, познавательной и т.д.);</a:t>
            </a:r>
            <a:endParaRPr lang="ru-RU" b="1">
              <a:solidFill>
                <a:srgbClr val="0070C0"/>
              </a:solidFill>
              <a:latin typeface="Times New Roman" pitchFamily="18" charset="0"/>
            </a:endParaRPr>
          </a:p>
          <a:p>
            <a:pPr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установление правил взаимодействия в разных ситуациях:</a:t>
            </a:r>
            <a:endParaRPr lang="ru-RU" b="1">
              <a:solidFill>
                <a:srgbClr val="0070C0"/>
              </a:solidFill>
              <a:latin typeface="Times New Roman" pitchFamily="18" charset="0"/>
            </a:endParaRP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позитивных, доброжелательных отношений между детьми,    </a:t>
            </a:r>
          </a:p>
          <a:p>
            <a:pPr indent="-180975">
              <a:lnSpc>
                <a:spcPct val="115000"/>
              </a:lnSpc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 том числе принадлежащими к разным национально-культурным,   </a:t>
            </a:r>
          </a:p>
          <a:p>
            <a:pPr indent="-180975">
              <a:lnSpc>
                <a:spcPct val="115000"/>
              </a:lnSpc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религиозным общностям и социальным слоям, а также имеющими различные      </a:t>
            </a:r>
          </a:p>
          <a:p>
            <a:pPr indent="-180975">
              <a:lnSpc>
                <a:spcPct val="115000"/>
              </a:lnSpc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(в том числе ограниченные) возможности здоровья;</a:t>
            </a:r>
            <a:endParaRPr lang="ru-RU" b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964488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defRPr/>
            </a:pPr>
            <a:r>
              <a:rPr lang="ru-RU" sz="2400" b="1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  <a:cs typeface="Times New Roman"/>
              </a:rPr>
              <a:t>Создание  социальной ситуации развития детей, соответствующей специфике дошкольного возраста, предполагает:</a:t>
            </a:r>
            <a:endParaRPr lang="ru-RU" sz="24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2"/>
          <p:cNvSpPr>
            <a:spLocks noChangeArrowheads="1"/>
          </p:cNvSpPr>
          <p:nvPr/>
        </p:nvSpPr>
        <p:spPr bwMode="auto">
          <a:xfrm>
            <a:off x="323850" y="188913"/>
            <a:ext cx="8640763" cy="64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lnSpc>
                <a:spcPct val="115000"/>
              </a:lnSpc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Развитие  коммуникативных способностей детей, позволяющих разрешать конфликтные ситуации со сверстниками;</a:t>
            </a:r>
            <a:endParaRPr lang="ru-RU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0975" indent="-180975">
              <a:lnSpc>
                <a:spcPct val="115000"/>
              </a:lnSpc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Развитие  умения детей работать в группе сверстников;</a:t>
            </a:r>
            <a:endParaRPr lang="ru-RU">
              <a:solidFill>
                <a:srgbClr val="0070C0"/>
              </a:solidFill>
              <a:latin typeface="Times New Roman" pitchFamily="18" charset="0"/>
            </a:endParaRPr>
          </a:p>
          <a:p>
            <a:pPr marL="180975"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Построение  вариативного развивающего образования, ориентированного на уровень развития, проявляющийся у ребенка в совместной деятельности со взрослым и более опытными сверстниками, но не актуализирующийся в его индивидуальной деятельности (далее - зона ближайшего развития каждого ребенка), через:</a:t>
            </a:r>
            <a:endParaRPr lang="ru-RU">
              <a:solidFill>
                <a:srgbClr val="0070C0"/>
              </a:solidFill>
              <a:latin typeface="Times New Roman" pitchFamily="18" charset="0"/>
            </a:endParaRPr>
          </a:p>
          <a:p>
            <a:pPr marL="180975" indent="-180975">
              <a:lnSpc>
                <a:spcPct val="115000"/>
              </a:lnSpc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Создание  условий для овладения культурными средствами деятельности;</a:t>
            </a:r>
            <a:endParaRPr lang="ru-RU">
              <a:solidFill>
                <a:srgbClr val="0070C0"/>
              </a:solidFill>
              <a:latin typeface="Times New Roman" pitchFamily="18" charset="0"/>
            </a:endParaRPr>
          </a:p>
          <a:p>
            <a:pPr marL="180975" indent="-180975">
              <a:lnSpc>
                <a:spcPct val="115000"/>
              </a:lnSpc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Организацию 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  </a:r>
            <a:endParaRPr lang="ru-RU">
              <a:solidFill>
                <a:srgbClr val="0070C0"/>
              </a:solidFill>
              <a:latin typeface="Times New Roman" pitchFamily="18" charset="0"/>
            </a:endParaRPr>
          </a:p>
          <a:p>
            <a:pPr marL="180975" indent="-180975">
              <a:lnSpc>
                <a:spcPct val="115000"/>
              </a:lnSpc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Поддержку  спонтанной игры детей, ее обогащение, обеспечение игрового времени и пространства;</a:t>
            </a:r>
            <a:endParaRPr lang="ru-RU">
              <a:solidFill>
                <a:srgbClr val="0070C0"/>
              </a:solidFill>
              <a:latin typeface="Times New Roman" pitchFamily="18" charset="0"/>
            </a:endParaRPr>
          </a:p>
          <a:p>
            <a:pPr marL="180975" indent="-180975">
              <a:lnSpc>
                <a:spcPct val="115000"/>
              </a:lnSpc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Оценку  индивидуального развития детей.</a:t>
            </a:r>
            <a:endParaRPr lang="ru-RU">
              <a:solidFill>
                <a:srgbClr val="0070C0"/>
              </a:solidFill>
              <a:latin typeface="Times New Roman" pitchFamily="18" charset="0"/>
            </a:endParaRPr>
          </a:p>
          <a:p>
            <a:pPr marL="180975"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 с родителями (законными представителями) по вопросам образования ребёнка, непосредственного вовлечения их в образовательную деятельность, в том числе посредством создания образовательных проектов совместно с семьёй на основе выявления потребностей и поддержки образовательных инициатив семьи.</a:t>
            </a:r>
            <a:endParaRPr lang="ru-RU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64096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ФГОС  - обязательные требования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 условиям реализации  ООП ДО  </a:t>
            </a:r>
          </a:p>
        </p:txBody>
      </p:sp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323850" y="1268413"/>
            <a:ext cx="4464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975"/>
              </a:spcAft>
            </a:pPr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Должны  быть созданы условия для:</a:t>
            </a:r>
            <a:endParaRPr lang="ru-RU" sz="2000" b="1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1628775"/>
            <a:ext cx="878522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60363">
              <a:buFont typeface="Wingdings" pitchFamily="2" charset="2"/>
              <a:buChar char="Ø"/>
              <a:tabLst>
                <a:tab pos="360363" algn="l"/>
              </a:tabLst>
            </a:pPr>
            <a:r>
              <a:rPr lang="ru-RU" sz="2000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профессионального развития педагогических и руководящих работников, в том числе их дополнительного профессионального образования;</a:t>
            </a:r>
          </a:p>
          <a:p>
            <a:pPr indent="-360363">
              <a:buFont typeface="Wingdings" pitchFamily="2" charset="2"/>
              <a:buChar char="Ø"/>
              <a:tabLst>
                <a:tab pos="360363" algn="l"/>
              </a:tabLst>
            </a:pPr>
            <a:r>
              <a:rPr lang="ru-RU" sz="2000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консультативной поддержки педагогических работников и родителей (законных представителей) по вопросам образования и охраны здоровья детей, в том числе инклюзивного образования (в случае его организации);</a:t>
            </a:r>
            <a:endParaRPr lang="ru-RU" sz="2000">
              <a:solidFill>
                <a:srgbClr val="7E4E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360363">
              <a:buFont typeface="Wingdings" pitchFamily="2" charset="2"/>
              <a:buChar char="Ø"/>
              <a:tabLst>
                <a:tab pos="360363" algn="l"/>
              </a:tabLst>
            </a:pPr>
            <a:r>
              <a:rPr lang="ru-RU" sz="2000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организационно-методического сопровождения процесса реализации Программы, в том числе во взаимодействии со сверстниками и взрослыми.</a:t>
            </a:r>
            <a:endParaRPr lang="ru-RU" sz="2000">
              <a:solidFill>
                <a:srgbClr val="7E4E99"/>
              </a:solidFill>
              <a:latin typeface="Times New Roman" pitchFamily="18" charset="0"/>
            </a:endParaRPr>
          </a:p>
        </p:txBody>
      </p:sp>
      <p:sp>
        <p:nvSpPr>
          <p:cNvPr id="47108" name="Прямоугольник 4"/>
          <p:cNvSpPr>
            <a:spLocks noChangeArrowheads="1"/>
          </p:cNvSpPr>
          <p:nvPr/>
        </p:nvSpPr>
        <p:spPr bwMode="auto">
          <a:xfrm>
            <a:off x="468313" y="4076700"/>
            <a:ext cx="83518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975"/>
              </a:spcAft>
            </a:pPr>
            <a:r>
              <a:rPr lang="ru-RU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создании условий для работы с детьми-инвалидами, осваивающими Программу, должна учитываться индивидуальная программа реабилитации ребенка-инвалида</a:t>
            </a:r>
            <a:endParaRPr lang="ru-RU" b="1" u="sng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109" name="Прямоугольник 5"/>
          <p:cNvSpPr>
            <a:spLocks noChangeArrowheads="1"/>
          </p:cNvSpPr>
          <p:nvPr/>
        </p:nvSpPr>
        <p:spPr bwMode="auto">
          <a:xfrm>
            <a:off x="179388" y="5300663"/>
            <a:ext cx="89646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Максимально допустимый объем образовательной нагрузки должен соответствовать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санитарно-эпидемиологическим правилам и нормативам СанПиН 2.4.1.3049-13 "Санитарно-эпидемиологические требования к устройству, содержанию и организации режима работы дошкольных образовательных организаций", утвержденным постановлением Главного государственного санитарного врача Российской Федерации от 15 мая 2013 г. № 26 (зарегистрировано Министерством юстиции Российской Федерации 29 мая 2013 г., регистрационный № 28564).</a:t>
            </a:r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79512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80728"/>
            <a:ext cx="835292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</a:t>
            </a:r>
          </a:p>
        </p:txBody>
      </p:sp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1547813" y="2133600"/>
            <a:ext cx="6985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непрерывное сопровождение педагогическими и учебно-вспомогательными работниками в течение всего </a:t>
            </a:r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времени ее реализации в Организации или в Группе.</a:t>
            </a:r>
            <a:endParaRPr lang="ru-RU" sz="440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7812882" y="1629569"/>
            <a:ext cx="7921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156" name="Прямоугольник 5"/>
          <p:cNvSpPr>
            <a:spLocks noChangeArrowheads="1"/>
          </p:cNvSpPr>
          <p:nvPr/>
        </p:nvSpPr>
        <p:spPr bwMode="auto">
          <a:xfrm>
            <a:off x="179388" y="3213100"/>
            <a:ext cx="612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Педагогические работники, реализующие Программу, должны обладать основными компетенциями, необходимыми для создания условия развития детей           ( слайд 34-35)</a:t>
            </a:r>
            <a:endParaRPr lang="ru-RU" sz="2000" u="sng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659563" y="3213100"/>
            <a:ext cx="215900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1520" y="0"/>
            <a:ext cx="5760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Arial" pitchFamily="34" charset="0"/>
              </a:rPr>
              <a:t>Требования к кадровым условиям реализации Программы.</a:t>
            </a:r>
            <a:endParaRPr lang="ru-RU" sz="4800" b="1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49159" name="Прямоугольник 8"/>
          <p:cNvSpPr>
            <a:spLocks noChangeArrowheads="1"/>
          </p:cNvSpPr>
          <p:nvPr/>
        </p:nvSpPr>
        <p:spPr bwMode="auto">
          <a:xfrm>
            <a:off x="395288" y="5732463"/>
            <a:ext cx="3600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работе в Группах для детей с ограниченными возможностям здоровья </a:t>
            </a:r>
            <a:endParaRPr lang="ru-RU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213" y="4797425"/>
            <a:ext cx="81359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Организации могут быть дополнительно предусмотрены должности педагогических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работников </a:t>
            </a:r>
          </a:p>
        </p:txBody>
      </p:sp>
      <p:sp>
        <p:nvSpPr>
          <p:cNvPr id="49161" name="Прямоугольник 11"/>
          <p:cNvSpPr>
            <a:spLocks noChangeArrowheads="1"/>
          </p:cNvSpPr>
          <p:nvPr/>
        </p:nvSpPr>
        <p:spPr bwMode="auto">
          <a:xfrm>
            <a:off x="5148263" y="5732463"/>
            <a:ext cx="399573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975"/>
              </a:spcAft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организации инклюзивного образования</a:t>
            </a:r>
            <a:endParaRPr lang="ru-RU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Двойная стрелка влево/вверх 12"/>
          <p:cNvSpPr/>
          <p:nvPr/>
        </p:nvSpPr>
        <p:spPr>
          <a:xfrm rot="13627389">
            <a:off x="4272756" y="5579269"/>
            <a:ext cx="649288" cy="6477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8352928" cy="133248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defRPr/>
            </a:pP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/>
                <a:cs typeface="Times New Roman"/>
              </a:rPr>
              <a:t>Требования к материально-техническим условиям реализации основной образовательной программы дошкольного образования.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212976"/>
            <a:ext cx="860444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/>
                <a:cs typeface="+mn-cs"/>
              </a:rPr>
              <a:t>Финансовое обеспечение государственных гарантий на получение гражданами общедоступного и бесплатного дошкольного образования за счёт средств 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11560" y="5013176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Требования к результатам освоения основной образовательной программы дошкольного образования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0"/>
            <a:ext cx="864096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ФГОС  - обязательные требования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 условиям реализации  ООП ДО  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3708400" y="1196975"/>
            <a:ext cx="503238" cy="4095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635375" y="2924175"/>
            <a:ext cx="504825" cy="4111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635375" y="4581525"/>
            <a:ext cx="504825" cy="4095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55657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Arial" pitchFamily="34" charset="0"/>
              </a:rPr>
              <a:t>Требования к результатам освоения основной образовательной программы дошкольного образования</a:t>
            </a:r>
            <a:endParaRPr lang="ru-RU" sz="28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575" y="1125538"/>
            <a:ext cx="59404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Представлены  в виде целевых ориентиров дошкольного образования- социально-нормативные возрастные характеристики возможных достижений ребёнка на этапе завершения уровня дошкольного образования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258888" y="1628775"/>
            <a:ext cx="865187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2420938"/>
            <a:ext cx="8351837" cy="1658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975"/>
              </a:spcAft>
            </a:pPr>
            <a:r>
              <a:rPr lang="ru-RU" b="1">
                <a:solidFill>
                  <a:srgbClr val="253D75"/>
                </a:solidFill>
                <a:latin typeface="Times New Roman" pitchFamily="18" charset="0"/>
                <a:cs typeface="Times New Roman" pitchFamily="18" charset="0"/>
              </a:rPr>
              <a:t>Специфика дошкольного детства, системные особенности дошкольного образования, делают неправомерными требования от ребёнка дошкольного возраста конкретных образовательных достижений и обусловливают необходимость определения результатов освоения образовательной программы в виде целевых ориентиров.</a:t>
            </a:r>
            <a:endParaRPr lang="ru-RU" sz="2000" b="1">
              <a:solidFill>
                <a:srgbClr val="253D7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5" name="Прямоугольник 5"/>
          <p:cNvSpPr>
            <a:spLocks noChangeArrowheads="1"/>
          </p:cNvSpPr>
          <p:nvPr/>
        </p:nvSpPr>
        <p:spPr bwMode="auto">
          <a:xfrm>
            <a:off x="5815013" y="4581525"/>
            <a:ext cx="33289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Целевые ориентиры дошкольного образования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определяются независимо от форм реализации Программы, а также от её характера, особенностей развития детей 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027988" y="3860800"/>
            <a:ext cx="360362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07" name="Прямоугольник 7"/>
          <p:cNvSpPr>
            <a:spLocks noChangeArrowheads="1"/>
          </p:cNvSpPr>
          <p:nvPr/>
        </p:nvSpPr>
        <p:spPr bwMode="auto">
          <a:xfrm>
            <a:off x="179388" y="4149725"/>
            <a:ext cx="52562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Целевые ориентиры не подлежат непосредственной оценке (мониторинга</a:t>
            </a: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являются основанием для их формального сравнения с реальными достижениями детей</a:t>
            </a: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Освоение Программы не сопровождается проведением промежуточных аттестаций и итоговой аттестации воспитанников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5292725" y="5300663"/>
            <a:ext cx="574675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6838701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Требования  ФГОС являются ориентирами для </a:t>
            </a: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1520" y="1196752"/>
            <a:ext cx="889248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8288" indent="-268288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построения образовательной политики на соответствующих уровнях с учётом целей дошкольного образования, общих для всего образовательного пространства российской федерации;</a:t>
            </a:r>
            <a:endParaRPr lang="ru-RU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68288" indent="-268288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решения задач:</a:t>
            </a:r>
            <a:endParaRPr lang="ru-RU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68288" indent="-268288" eaLnBrk="0" hangingPunct="0">
              <a:lnSpc>
                <a:spcPct val="150000"/>
              </a:lnSpc>
              <a:defRPr/>
            </a:pP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- Формирования программы;</a:t>
            </a:r>
            <a:endParaRPr lang="ru-RU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68288" indent="-268288" eaLnBrk="0" hangingPunct="0">
              <a:lnSpc>
                <a:spcPct val="150000"/>
              </a:lnSpc>
              <a:defRPr/>
            </a:pP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- Анализа профессиональной деятельности;</a:t>
            </a:r>
            <a:endParaRPr lang="ru-RU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68288" indent="-268288" eaLnBrk="0" hangingPunct="0">
              <a:lnSpc>
                <a:spcPct val="150000"/>
              </a:lnSpc>
              <a:defRPr/>
            </a:pP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- Взаимодействия с семьями;</a:t>
            </a:r>
            <a:endParaRPr lang="ru-RU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68288" indent="-268288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изучения характеристик образования детей в возрасте от 2 месяцев до 8 лет;</a:t>
            </a:r>
            <a:endParaRPr lang="ru-RU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marL="268288" indent="-268288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информирования родителей (законных представителей) и общественности относительно целей дошкольного образования, общих для всего образовательного пространства российской федерации.</a:t>
            </a:r>
            <a:endParaRPr lang="ru-RU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Поколения государственных образовательных стандартов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3989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Стандарты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общего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1388" y="1557338"/>
            <a:ext cx="4392612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стандарты первого поколения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(были приняты в 2004 году и именовались государственными образовательными стандартами)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059113" y="1773238"/>
            <a:ext cx="1008062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8" y="3789363"/>
            <a:ext cx="90725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для начального общего образования (1-4 классы)  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6 октября 2009 года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для основного общего образования (5-9 классы)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17 декабря 2010 года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для среднего (полного) общего образования (10-11 классы)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17 мая 2012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3213100"/>
            <a:ext cx="68405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Стандарты  второго поколения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были приняты 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35150" y="2565400"/>
            <a:ext cx="288925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47813" y="5516563"/>
            <a:ext cx="536416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Эти стандарты ориентированы на результат и развитие универсальных учебных действий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539750" y="5084763"/>
            <a:ext cx="647700" cy="11525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flipH="1">
            <a:off x="6804025" y="5084763"/>
            <a:ext cx="647700" cy="11525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16832"/>
            <a:ext cx="8424936" cy="43499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fontAlgn="auto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  <a:defRPr/>
            </a:pPr>
            <a:r>
              <a:rPr lang="ru-RU" sz="2000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  <a:cs typeface="Times New Roman"/>
              </a:rPr>
              <a:t>Аттестацию педагогических кадров;</a:t>
            </a:r>
            <a:endParaRPr lang="ru-RU" sz="2000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Calibri"/>
              <a:cs typeface="Times New Roman"/>
            </a:endParaRPr>
          </a:p>
          <a:p>
            <a:pPr marL="174625" indent="-174625" fontAlgn="auto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  <a:defRPr/>
            </a:pPr>
            <a:r>
              <a:rPr lang="ru-RU" sz="2000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  <a:cs typeface="Times New Roman"/>
              </a:rPr>
              <a:t>Оценку качества образования;</a:t>
            </a:r>
            <a:endParaRPr lang="ru-RU" sz="2000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Calibri"/>
              <a:cs typeface="Times New Roman"/>
            </a:endParaRPr>
          </a:p>
          <a:p>
            <a:pPr marL="174625" indent="-174625" fontAlgn="auto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  <a:defRPr/>
            </a:pPr>
            <a:r>
              <a:rPr lang="ru-RU" sz="2000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  <a:cs typeface="Times New Roman"/>
              </a:rPr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  <a:endParaRPr lang="ru-RU" sz="2000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Calibri"/>
              <a:cs typeface="Times New Roman"/>
            </a:endParaRPr>
          </a:p>
          <a:p>
            <a:pPr marL="174625" indent="-174625" fontAlgn="auto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  <a:defRPr/>
            </a:pPr>
            <a:r>
              <a:rPr lang="ru-RU" sz="2000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  <a:cs typeface="Times New Roman"/>
              </a:rPr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  <a:endParaRPr lang="ru-RU" sz="2000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Calibri"/>
              <a:cs typeface="Times New Roman"/>
            </a:endParaRPr>
          </a:p>
          <a:p>
            <a:pPr marL="174625" indent="-174625" fontAlgn="auto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  <a:defRPr/>
            </a:pPr>
            <a:r>
              <a:rPr lang="ru-RU" sz="2000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  <a:cs typeface="Times New Roman"/>
              </a:rPr>
              <a:t>Распределение стимулирующего фонда оплаты труда работников организации.</a:t>
            </a:r>
            <a:endParaRPr lang="ru-RU" sz="2000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756084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defRPr/>
            </a:pPr>
            <a:r>
              <a:rPr lang="ru-RU" sz="2400" b="1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  <a:cs typeface="Times New Roman"/>
              </a:rPr>
              <a:t>Целевые ориентиры не могут служить непосредственным основанием при решении управленческих задач, включая:</a:t>
            </a:r>
            <a:endParaRPr lang="ru-RU" sz="24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  <a:cs typeface="+mn-cs"/>
              </a:rPr>
              <a:t>К целевым ориентирам дошкольного образования относятся следующие социально-нормативные возрастные характеристики возможных достижений ребёнка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628800"/>
            <a:ext cx="504056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defRPr/>
            </a:pP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/>
                <a:cs typeface="Times New Roman"/>
              </a:rPr>
              <a:t>Младенческий и ранний возраст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2276475"/>
            <a:ext cx="8964612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sz="1600">
                <a:solidFill>
                  <a:srgbClr val="253D75"/>
                </a:solidFill>
                <a:latin typeface="Times New Roman" pitchFamily="18" charset="0"/>
                <a:cs typeface="Times New Roman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  <a:endParaRPr lang="ru-RU" sz="1600">
              <a:solidFill>
                <a:srgbClr val="253D7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>
                <a:solidFill>
                  <a:srgbClr val="253D75"/>
                </a:solidFill>
                <a:latin typeface="Times New Roman" pitchFamily="18" charset="0"/>
                <a:cs typeface="Times New Roman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расчёски,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  <a:endParaRPr lang="ru-RU" sz="1600">
              <a:solidFill>
                <a:srgbClr val="253D75"/>
              </a:solidFill>
              <a:latin typeface="Times New Roman" pitchFamily="18" charset="0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>
                <a:solidFill>
                  <a:srgbClr val="253D75"/>
                </a:solidFill>
                <a:latin typeface="Times New Roman" pitchFamily="18" charset="0"/>
                <a:cs typeface="Times New Roman" pitchFamily="18" charset="0"/>
              </a:rPr>
              <a:t>владеет активной речью, включённой в общение; может обращаться с вопросами и просьбами, понимает речь взрослых; знает названия окружающих предметов и игрушек;</a:t>
            </a:r>
            <a:endParaRPr lang="ru-RU" sz="1600">
              <a:solidFill>
                <a:srgbClr val="253D75"/>
              </a:solidFill>
              <a:latin typeface="Times New Roman" pitchFamily="18" charset="0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>
                <a:solidFill>
                  <a:srgbClr val="253D75"/>
                </a:solidFill>
                <a:latin typeface="Times New Roman" pitchFamily="18" charset="0"/>
                <a:cs typeface="Times New Roman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  <a:endParaRPr lang="ru-RU" sz="1600">
              <a:solidFill>
                <a:srgbClr val="253D75"/>
              </a:solidFill>
              <a:latin typeface="Times New Roman" pitchFamily="18" charset="0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>
                <a:solidFill>
                  <a:srgbClr val="253D75"/>
                </a:solidFill>
                <a:latin typeface="Times New Roman" pitchFamily="18" charset="0"/>
                <a:cs typeface="Times New Roman" pitchFamily="18" charset="0"/>
              </a:rPr>
              <a:t>проявляет интерес к сверстникам; наблюдает за их действиями и подражает им;</a:t>
            </a:r>
            <a:endParaRPr lang="ru-RU" sz="1600">
              <a:solidFill>
                <a:srgbClr val="253D75"/>
              </a:solidFill>
              <a:latin typeface="Times New Roman" pitchFamily="18" charset="0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>
                <a:solidFill>
                  <a:srgbClr val="253D75"/>
                </a:solidFill>
                <a:latin typeface="Times New Roman" pitchFamily="18" charset="0"/>
                <a:cs typeface="Times New Roman" pitchFamily="18" charset="0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  <a:endParaRPr lang="ru-RU" sz="1600">
              <a:solidFill>
                <a:srgbClr val="253D75"/>
              </a:solidFill>
              <a:latin typeface="Times New Roman" pitchFamily="18" charset="0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>
                <a:solidFill>
                  <a:srgbClr val="253D75"/>
                </a:solidFill>
                <a:latin typeface="Times New Roman" pitchFamily="18" charset="0"/>
                <a:cs typeface="Times New Roman" pitchFamily="18" charset="0"/>
              </a:rPr>
              <a:t>у ребёнка развита крупная моторика, он стремится осваивать различные виды движения (бег, лазанье, перешагивание и пр.).</a:t>
            </a:r>
            <a:endParaRPr lang="ru-RU" sz="1600">
              <a:solidFill>
                <a:srgbClr val="253D75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  <a:cs typeface="+mn-cs"/>
              </a:rPr>
              <a:t>К целевым ориентирам дошкольного образования относятся следующие социально-нормативные возрастные характеристики возможных достижений ребёнка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112" y="1268760"/>
            <a:ext cx="79928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/>
                <a:cs typeface="+mn-cs"/>
              </a:rPr>
              <a:t>Этап завершения дошкольного образования 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213"/>
            <a:ext cx="9144000" cy="528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  <a:endParaRPr lang="ru-RU" sz="13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  <a:endParaRPr lang="ru-RU" sz="1300">
              <a:latin typeface="Times New Roman" pitchFamily="18" charset="0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Ребёнок обладает развитым воображением, которое реализуется в разных видах деятельности, и прежде всего в игре; ребёнок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300">
              <a:latin typeface="Times New Roman" pitchFamily="18" charset="0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ребёнка складываются предпосылки грамотности;</a:t>
            </a:r>
            <a:endParaRPr lang="ru-RU" sz="1300">
              <a:latin typeface="Times New Roman" pitchFamily="18" charset="0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ребёнка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  <a:endParaRPr lang="ru-RU" sz="1300">
              <a:latin typeface="Times New Roman" pitchFamily="18" charset="0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Ребёнок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  <a:endParaRPr lang="ru-RU" sz="1300">
              <a:latin typeface="Times New Roman" pitchFamily="18" charset="0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живёт;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Ребёнок способен к принятию собственных решений, опираясь на свои знания и умения в различных видах деятельности.</a:t>
            </a:r>
            <a:endParaRPr lang="ru-RU" sz="13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  <a:cs typeface="+mn-cs"/>
              </a:rPr>
              <a:t>Целевые ориентиры Программы выступают основаниями преемственности дошкольного и начального общего образования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8863" y="1557338"/>
            <a:ext cx="5545137" cy="1479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975"/>
              </a:spcAft>
            </a:pPr>
            <a:r>
              <a:rPr lang="ru-RU" sz="2000" b="1">
                <a:solidFill>
                  <a:srgbClr val="253D75"/>
                </a:solidFill>
                <a:latin typeface="Times New Roman" pitchFamily="18" charset="0"/>
                <a:cs typeface="Times New Roman" pitchFamily="18" charset="0"/>
              </a:rPr>
              <a:t>предполагают формирование у детей дошкольного возраста предпосылок к учебной деятельности на этапе завершения ими дошкольного образования.</a:t>
            </a:r>
            <a:endParaRPr lang="ru-RU" sz="2000" b="1">
              <a:solidFill>
                <a:srgbClr val="253D7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627313" y="1557338"/>
            <a:ext cx="576262" cy="7191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933056"/>
            <a:ext cx="806489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405"/>
              </a:spcBef>
              <a:spcAft>
                <a:spcPts val="970"/>
              </a:spcAft>
              <a:defRPr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/>
                <a:cs typeface="Times New Roman"/>
              </a:rPr>
              <a:t>В случае если программа не охватывает старший дошкольный возраст, то данные требования должны </a:t>
            </a:r>
            <a:r>
              <a:rPr lang="ru-RU" sz="24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/>
                <a:cs typeface="Times New Roman"/>
              </a:rPr>
              <a:t>рассматриваться как долгосрочные ориентиры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/>
                <a:cs typeface="Times New Roman"/>
              </a:rPr>
              <a:t>, а непосредственные целевые ориентиры освоения программы воспитанниками - как создающие предпосылки для их реализации.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2208" y="1700808"/>
            <a:ext cx="71134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35292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Поколения государственных образовательных стандартов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41976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Стандарты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Высшего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профессионального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1388" y="1557338"/>
            <a:ext cx="4392612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стандарты первого поколения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(утверждались  с 2000 году и именовались государственными образовательными стандартами)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987675" y="1773238"/>
            <a:ext cx="1008063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3213100"/>
            <a:ext cx="8351838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Стандарты  второго поколения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(утверждались  с 2005 года и именовались государственными образовательными стандартами, ориентированные на получение студентами знаний, умений и навыков)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8288988">
            <a:off x="3200400" y="2400300"/>
            <a:ext cx="314325" cy="1031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850" y="4581525"/>
            <a:ext cx="82089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Стандарты  третьего  поколения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(утверждаются с 2009 года, согласно которым высшее образование должно выработать у студентов общекультурные и профессиональные  компетенции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42875" y="5805488"/>
            <a:ext cx="9001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imes New Roman" pitchFamily="18" charset="0"/>
              </a:rPr>
              <a:t>До 2000 года применялся единый государственный стандарт высшего профессионального образования, который был утвержден постановлением Правительства Российской Федерации от 12 августа 1994 года № 940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55650" y="5300663"/>
            <a:ext cx="71294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7E4E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принятием изменений в Закон Российской Федерации «Об образовании» в 2009 году стали разрабатываться стандарты нового поколения — Федеральные Государственные Образовательные Стандарты.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3246"/>
            <a:ext cx="813690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Calibri" pitchFamily="34" charset="0"/>
                <a:cs typeface="Times New Roman" pitchFamily="18" charset="0"/>
              </a:rPr>
              <a:t>В разработке  государственных стандартов общего образования выделяются четыре этапа</a:t>
            </a:r>
            <a:endParaRPr lang="ru-RU" sz="32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7092950" y="1773238"/>
            <a:ext cx="1655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2010—2011 г. </a:t>
            </a:r>
            <a:endParaRPr lang="ru-RU" sz="2400" b="1" u="sng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07950" y="1773238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1993—1996г.</a:t>
            </a:r>
            <a:endParaRPr lang="ru-RU" sz="2400" b="1" u="sng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1692275" y="1773238"/>
            <a:ext cx="160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1997—1998г. </a:t>
            </a:r>
            <a:endParaRPr lang="ru-RU" sz="2400" b="1" u="sng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5148263" y="1773238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2002—2003г.</a:t>
            </a:r>
            <a:endParaRPr lang="ru-RU" sz="2400" b="1" u="sng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9" name="Прямоугольник 8"/>
          <p:cNvSpPr>
            <a:spLocks noChangeArrowheads="1"/>
          </p:cNvSpPr>
          <p:nvPr/>
        </p:nvSpPr>
        <p:spPr bwMode="auto">
          <a:xfrm>
            <a:off x="250825" y="3644900"/>
            <a:ext cx="2592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рамках общей и образовательной политики</a:t>
            </a:r>
            <a:endParaRPr 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924944"/>
            <a:ext cx="2386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Calibri" pitchFamily="34" charset="0"/>
                <a:cs typeface="Times New Roman" pitchFamily="18" charset="0"/>
              </a:rPr>
              <a:t>Незначительно </a:t>
            </a:r>
            <a:endParaRPr lang="ru-RU" sz="2400" dirty="0">
              <a:ln w="1905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924944"/>
            <a:ext cx="2138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Calibri" pitchFamily="34" charset="0"/>
                <a:cs typeface="Times New Roman" pitchFamily="18" charset="0"/>
              </a:rPr>
              <a:t>Кардинально </a:t>
            </a:r>
            <a:endParaRPr lang="ru-RU" sz="28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8442" name="Прямоугольник 11"/>
          <p:cNvSpPr>
            <a:spLocks noChangeArrowheads="1"/>
          </p:cNvSpPr>
          <p:nvPr/>
        </p:nvSpPr>
        <p:spPr bwMode="auto">
          <a:xfrm>
            <a:off x="5580063" y="3429000"/>
            <a:ext cx="3419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русле личностно-ориентированной и деятельностно - развивающей педагогики</a:t>
            </a:r>
            <a:endParaRPr lang="ru-RU" sz="2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Тройная стрелка влево/вправо/вверх 13"/>
          <p:cNvSpPr/>
          <p:nvPr/>
        </p:nvSpPr>
        <p:spPr>
          <a:xfrm rot="10800000">
            <a:off x="3851275" y="1773238"/>
            <a:ext cx="936625" cy="50323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Тройная стрелка влево/вправо/вверх 14"/>
          <p:cNvSpPr/>
          <p:nvPr/>
        </p:nvSpPr>
        <p:spPr>
          <a:xfrm>
            <a:off x="3851275" y="3284538"/>
            <a:ext cx="936625" cy="50482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Двойная стрелка влево/вверх 15"/>
          <p:cNvSpPr/>
          <p:nvPr/>
        </p:nvSpPr>
        <p:spPr>
          <a:xfrm rot="2448066">
            <a:off x="1104900" y="2209800"/>
            <a:ext cx="703263" cy="66992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975" y="2205038"/>
            <a:ext cx="41036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На каждом из этих этапов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мотивы разработки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стандартов менялись</a:t>
            </a:r>
            <a:endParaRPr lang="ru-RU" sz="2400" b="1" u="sng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Двойная стрелка влево/вверх 16"/>
          <p:cNvSpPr/>
          <p:nvPr/>
        </p:nvSpPr>
        <p:spPr>
          <a:xfrm rot="2448066">
            <a:off x="6505575" y="2136775"/>
            <a:ext cx="703263" cy="67151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5148263" y="3573463"/>
            <a:ext cx="3816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imes New Roman" pitchFamily="18" charset="0"/>
              </a:rPr>
              <a:t>для которого ранее были предусмотрены Федеральные государственные образовательные требования к структуре основной общеобразовательной программы дошкольного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99288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 1 сентября 2013 года согласно закону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«Об образовании в Российской Федерации»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от 29 декабря 2012 года № 273 должны утверждаться стандарты нового поколения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2204864"/>
            <a:ext cx="345638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для программ высшего образования 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755650" y="3573463"/>
            <a:ext cx="2808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imes New Roman" pitchFamily="18" charset="0"/>
              </a:rPr>
              <a:t>подготовки научно-педагогических кадров, в соответствие с новым законом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204864"/>
            <a:ext cx="336612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для дошкольного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445224"/>
            <a:ext cx="8208912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Calibri"/>
                <a:cs typeface="Times New Roman"/>
              </a:rPr>
              <a:t>Стандарты могут разрабатываться по образовательным уровням, ступеням образования, профессиям, направлениям подготовки, специальностям и заменяются новыми не реже одного раза в 10 лет.</a:t>
            </a:r>
            <a:endParaRPr lang="ru-RU" sz="1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Calibri"/>
              <a:cs typeface="Times New Roman"/>
            </a:endParaRP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>
            <a:off x="3635375" y="1989138"/>
            <a:ext cx="1512888" cy="93503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835150" y="3068638"/>
            <a:ext cx="288925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659563" y="2997200"/>
            <a:ext cx="28892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0"/>
            <a:ext cx="782241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Для  внедрения и реализации                                          ФГОС  в ДО  необходимо:  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142984"/>
          <a:ext cx="875077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3240" y="1"/>
            <a:ext cx="328614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Этапы 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642918"/>
          <a:ext cx="8786842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E7EFFE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1277</TotalTime>
  <Words>3903</Words>
  <Application>Microsoft Office PowerPoint</Application>
  <PresentationFormat>Экран (4:3)</PresentationFormat>
  <Paragraphs>293</Paragraphs>
  <Slides>44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122</cp:revision>
  <dcterms:created xsi:type="dcterms:W3CDTF">2013-12-07T16:23:06Z</dcterms:created>
  <dcterms:modified xsi:type="dcterms:W3CDTF">2015-10-07T23:03:17Z</dcterms:modified>
</cp:coreProperties>
</file>