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60" r:id="rId4"/>
    <p:sldId id="262" r:id="rId5"/>
    <p:sldId id="264" r:id="rId6"/>
    <p:sldId id="265" r:id="rId7"/>
    <p:sldId id="266" r:id="rId8"/>
    <p:sldId id="267" r:id="rId9"/>
    <p:sldId id="268" r:id="rId10"/>
    <p:sldId id="272" r:id="rId11"/>
    <p:sldId id="270" r:id="rId12"/>
    <p:sldId id="269" r:id="rId13"/>
    <p:sldId id="273" r:id="rId14"/>
    <p:sldId id="274" r:id="rId15"/>
    <p:sldId id="275" r:id="rId16"/>
    <p:sldId id="276" r:id="rId17"/>
    <p:sldId id="279" r:id="rId18"/>
    <p:sldId id="280" r:id="rId19"/>
    <p:sldId id="281" r:id="rId20"/>
    <p:sldId id="282" r:id="rId21"/>
    <p:sldId id="283" r:id="rId22"/>
    <p:sldId id="284"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51B7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549DB0-E8D4-41C1-8D04-D2AF9221CC4C}" type="datetimeFigureOut">
              <a:rPr lang="ru-RU" smtClean="0"/>
              <a:pPr/>
              <a:t>27.04.2018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3DDF76-8117-409B-BD76-4C1FED1620BF}"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B3DDF76-8117-409B-BD76-4C1FED1620BF}" type="slidenum">
              <a:rPr lang="ru-RU" smtClean="0"/>
              <a:pPr/>
              <a:t>13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F44B49F-B454-4349-8A31-DBEE6B5D77A8}" type="datetimeFigureOut">
              <a:rPr lang="ru-RU" smtClean="0"/>
              <a:pPr/>
              <a:t>27.04.2018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9178D3F-75EE-44A9-9F51-54727097FB41}"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F44B49F-B454-4349-8A31-DBEE6B5D77A8}" type="datetimeFigureOut">
              <a:rPr lang="ru-RU" smtClean="0"/>
              <a:pPr/>
              <a:t>27.04.2018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9178D3F-75EE-44A9-9F51-54727097FB41}"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F44B49F-B454-4349-8A31-DBEE6B5D77A8}" type="datetimeFigureOut">
              <a:rPr lang="ru-RU" smtClean="0"/>
              <a:pPr/>
              <a:t>27.04.2018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9178D3F-75EE-44A9-9F51-54727097FB41}"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F44B49F-B454-4349-8A31-DBEE6B5D77A8}" type="datetimeFigureOut">
              <a:rPr lang="ru-RU" smtClean="0"/>
              <a:pPr/>
              <a:t>27.04.2018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9178D3F-75EE-44A9-9F51-54727097FB41}"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F44B49F-B454-4349-8A31-DBEE6B5D77A8}" type="datetimeFigureOut">
              <a:rPr lang="ru-RU" smtClean="0"/>
              <a:pPr/>
              <a:t>27.04.2018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9178D3F-75EE-44A9-9F51-54727097FB41}"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F44B49F-B454-4349-8A31-DBEE6B5D77A8}" type="datetimeFigureOut">
              <a:rPr lang="ru-RU" smtClean="0"/>
              <a:pPr/>
              <a:t>27.04.2018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9178D3F-75EE-44A9-9F51-54727097FB41}"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F44B49F-B454-4349-8A31-DBEE6B5D77A8}" type="datetimeFigureOut">
              <a:rPr lang="ru-RU" smtClean="0"/>
              <a:pPr/>
              <a:t>27.04.2018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9178D3F-75EE-44A9-9F51-54727097FB41}"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F44B49F-B454-4349-8A31-DBEE6B5D77A8}" type="datetimeFigureOut">
              <a:rPr lang="ru-RU" smtClean="0"/>
              <a:pPr/>
              <a:t>27.04.2018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9178D3F-75EE-44A9-9F51-54727097FB41}"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F44B49F-B454-4349-8A31-DBEE6B5D77A8}" type="datetimeFigureOut">
              <a:rPr lang="ru-RU" smtClean="0"/>
              <a:pPr/>
              <a:t>27.04.2018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9178D3F-75EE-44A9-9F51-54727097FB41}"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F44B49F-B454-4349-8A31-DBEE6B5D77A8}" type="datetimeFigureOut">
              <a:rPr lang="ru-RU" smtClean="0"/>
              <a:pPr/>
              <a:t>27.04.2018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9178D3F-75EE-44A9-9F51-54727097FB41}"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F44B49F-B454-4349-8A31-DBEE6B5D77A8}" type="datetimeFigureOut">
              <a:rPr lang="ru-RU" smtClean="0"/>
              <a:pPr/>
              <a:t>27.04.2018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9178D3F-75EE-44A9-9F51-54727097FB41}"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44B49F-B454-4349-8A31-DBEE6B5D77A8}" type="datetimeFigureOut">
              <a:rPr lang="ru-RU" smtClean="0"/>
              <a:pPr/>
              <a:t>27.04.2018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178D3F-75EE-44A9-9F51-54727097FB41}"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Детсад\Desktop\Новая папкдля презентации на семинар\4852992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1027" name="Rectangle 3"/>
          <p:cNvSpPr>
            <a:spLocks noChangeArrowheads="1"/>
          </p:cNvSpPr>
          <p:nvPr/>
        </p:nvSpPr>
        <p:spPr bwMode="auto">
          <a:xfrm>
            <a:off x="1857356" y="2500306"/>
            <a:ext cx="5286412" cy="2349579"/>
          </a:xfrm>
          <a:prstGeom prst="roundRect">
            <a:avLst/>
          </a:prstGeom>
          <a:solidFill>
            <a:srgbClr val="FFFF00"/>
          </a:solidFill>
          <a:ln w="38100">
            <a:solidFill>
              <a:srgbClr val="00B05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algn="ctr"/>
            <a:r>
              <a:rPr lang="ru-RU" sz="2000" b="1" dirty="0" smtClean="0">
                <a:solidFill>
                  <a:srgbClr val="0070C0"/>
                </a:solidFill>
                <a:latin typeface="Times New Roman" pitchFamily="18" charset="0"/>
                <a:cs typeface="Times New Roman" pitchFamily="18" charset="0"/>
              </a:rPr>
              <a:t>Отчет </a:t>
            </a:r>
            <a:r>
              <a:rPr lang="ru-RU" sz="2000" b="1" dirty="0">
                <a:solidFill>
                  <a:srgbClr val="0070C0"/>
                </a:solidFill>
                <a:latin typeface="Times New Roman" pitchFamily="18" charset="0"/>
                <a:cs typeface="Times New Roman" pitchFamily="18" charset="0"/>
              </a:rPr>
              <a:t>о </a:t>
            </a:r>
            <a:r>
              <a:rPr lang="ru-RU" sz="2000" b="1" dirty="0" smtClean="0">
                <a:solidFill>
                  <a:srgbClr val="0070C0"/>
                </a:solidFill>
                <a:latin typeface="Times New Roman" pitchFamily="18" charset="0"/>
                <a:cs typeface="Times New Roman" pitchFamily="18" charset="0"/>
              </a:rPr>
              <a:t>выполнении плана </a:t>
            </a:r>
          </a:p>
          <a:p>
            <a:pPr algn="ctr"/>
            <a:r>
              <a:rPr lang="ru-RU" sz="2000" b="1" dirty="0" smtClean="0">
                <a:solidFill>
                  <a:srgbClr val="0070C0"/>
                </a:solidFill>
                <a:latin typeface="Times New Roman" pitchFamily="18" charset="0"/>
                <a:cs typeface="Times New Roman" pitchFamily="18" charset="0"/>
              </a:rPr>
              <a:t> </a:t>
            </a:r>
            <a:r>
              <a:rPr lang="ru-RU" sz="2000" b="1" dirty="0">
                <a:solidFill>
                  <a:srgbClr val="0070C0"/>
                </a:solidFill>
                <a:latin typeface="Times New Roman" pitchFamily="18" charset="0"/>
                <a:cs typeface="Times New Roman" pitchFamily="18" charset="0"/>
              </a:rPr>
              <a:t>по преемственности</a:t>
            </a:r>
            <a:endParaRPr lang="ru-RU" sz="2000" dirty="0">
              <a:solidFill>
                <a:srgbClr val="0070C0"/>
              </a:solidFill>
              <a:latin typeface="Times New Roman" pitchFamily="18" charset="0"/>
              <a:cs typeface="Times New Roman" pitchFamily="18" charset="0"/>
            </a:endParaRPr>
          </a:p>
          <a:p>
            <a:pPr algn="ctr"/>
            <a:r>
              <a:rPr kumimoji="0" lang="ru-RU" sz="2000" b="1"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между </a:t>
            </a:r>
            <a:endParaRPr kumimoji="0" lang="ru-RU" sz="2000" b="0" i="0" u="none" strike="noStrike" cap="none" normalizeH="0" baseline="0" dirty="0" smtClean="0">
              <a:ln>
                <a:noFill/>
              </a:ln>
              <a:solidFill>
                <a:srgbClr val="0070C0"/>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МБОУСОШ № 26 пос.Новонежино  и МБДОУ № 4 </a:t>
            </a:r>
            <a:r>
              <a:rPr kumimoji="0" lang="ru-RU" sz="2000" b="1" i="0" u="none" strike="noStrike" cap="none" normalizeH="0" baseline="0" dirty="0" smtClean="0">
                <a:ln>
                  <a:noFill/>
                </a:ln>
                <a:solidFill>
                  <a:srgbClr val="0070C0"/>
                </a:solidFill>
                <a:effectLst/>
                <a:latin typeface="Calibri"/>
                <a:ea typeface="Calibri" pitchFamily="34" charset="0"/>
                <a:cs typeface="Times New Roman" pitchFamily="18" charset="0"/>
              </a:rPr>
              <a:t>«</a:t>
            </a:r>
            <a:r>
              <a:rPr kumimoji="0" lang="ru-RU" sz="2000" b="1"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Березка</a:t>
            </a:r>
            <a:r>
              <a:rPr kumimoji="0" lang="ru-RU" sz="2000" b="1" i="0" u="none" strike="noStrike" cap="none" normalizeH="0" baseline="0" dirty="0" smtClean="0">
                <a:ln>
                  <a:noFill/>
                </a:ln>
                <a:solidFill>
                  <a:srgbClr val="0070C0"/>
                </a:solidFill>
                <a:effectLst/>
                <a:latin typeface="Calibri"/>
                <a:ea typeface="Calibri" pitchFamily="34" charset="0"/>
                <a:cs typeface="Times New Roman" pitchFamily="18" charset="0"/>
              </a:rPr>
              <a:t>»</a:t>
            </a:r>
            <a:r>
              <a:rPr kumimoji="0" lang="ru-RU" sz="2000" b="1"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 пос.Новонежино</a:t>
            </a:r>
            <a:endParaRPr kumimoji="0" lang="ru-RU" sz="2000" b="0" i="0" u="none" strike="noStrike" cap="none" normalizeH="0" baseline="0" dirty="0" smtClean="0">
              <a:ln>
                <a:noFill/>
              </a:ln>
              <a:solidFill>
                <a:srgbClr val="0070C0"/>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     на 2017-2018 учебный год</a:t>
            </a:r>
            <a:endParaRPr kumimoji="0" lang="ru-RU" sz="2000" b="0" i="0" u="none" strike="noStrike" cap="none" normalizeH="0" baseline="0" dirty="0" smtClean="0">
              <a:ln>
                <a:noFill/>
              </a:ln>
              <a:solidFill>
                <a:srgbClr val="0070C0"/>
              </a:solidFill>
              <a:effectLst/>
              <a:latin typeface="Arial" pitchFamily="34" charset="0"/>
              <a:cs typeface="Arial" pitchFamily="34" charset="0"/>
            </a:endParaRPr>
          </a:p>
        </p:txBody>
      </p:sp>
      <p:sp>
        <p:nvSpPr>
          <p:cNvPr id="4" name="TextBox 3"/>
          <p:cNvSpPr txBox="1"/>
          <p:nvPr/>
        </p:nvSpPr>
        <p:spPr>
          <a:xfrm>
            <a:off x="1571604" y="142852"/>
            <a:ext cx="6215106" cy="1938992"/>
          </a:xfrm>
          <a:prstGeom prst="rect">
            <a:avLst/>
          </a:prstGeom>
          <a:solidFill>
            <a:schemeClr val="accent6">
              <a:lumMod val="20000"/>
              <a:lumOff val="80000"/>
            </a:schemeClr>
          </a:solidFill>
          <a:ln w="28575">
            <a:solidFill>
              <a:schemeClr val="accent6">
                <a:lumMod val="75000"/>
              </a:schemeClr>
            </a:solidFill>
          </a:ln>
        </p:spPr>
        <p:txBody>
          <a:bodyPr wrap="square" rtlCol="0">
            <a:spAutoFit/>
          </a:bodyPr>
          <a:lstStyle/>
          <a:p>
            <a:pPr algn="ctr"/>
            <a:r>
              <a:rPr lang="ru-RU" dirty="0"/>
              <a:t> </a:t>
            </a:r>
            <a:r>
              <a:rPr lang="ru-RU" sz="2400" b="1" dirty="0">
                <a:solidFill>
                  <a:srgbClr val="FF0000"/>
                </a:solidFill>
                <a:latin typeface="Times New Roman" pitchFamily="18" charset="0"/>
                <a:cs typeface="Times New Roman" pitchFamily="18" charset="0"/>
              </a:rPr>
              <a:t>Муниципальное  бюджетное  дошкольное образовательное учреждение </a:t>
            </a:r>
            <a:r>
              <a:rPr lang="ru-RU" sz="2400" dirty="0">
                <a:solidFill>
                  <a:srgbClr val="FF0000"/>
                </a:solidFill>
                <a:latin typeface="Times New Roman" pitchFamily="18" charset="0"/>
                <a:cs typeface="Times New Roman" pitchFamily="18" charset="0"/>
              </a:rPr>
              <a:t> </a:t>
            </a:r>
            <a:r>
              <a:rPr lang="ru-RU" sz="2400" b="1" dirty="0">
                <a:solidFill>
                  <a:srgbClr val="FF0000"/>
                </a:solidFill>
                <a:latin typeface="Times New Roman" pitchFamily="18" charset="0"/>
                <a:cs typeface="Times New Roman" pitchFamily="18" charset="0"/>
              </a:rPr>
              <a:t>детский сад</a:t>
            </a:r>
            <a:r>
              <a:rPr lang="ru-RU" sz="2400" dirty="0">
                <a:solidFill>
                  <a:srgbClr val="FF0000"/>
                </a:solidFill>
                <a:latin typeface="Times New Roman" pitchFamily="18" charset="0"/>
                <a:cs typeface="Times New Roman" pitchFamily="18" charset="0"/>
              </a:rPr>
              <a:t> </a:t>
            </a:r>
            <a:r>
              <a:rPr lang="ru-RU" sz="2400" b="1" dirty="0">
                <a:solidFill>
                  <a:srgbClr val="FF0000"/>
                </a:solidFill>
                <a:latin typeface="Times New Roman" pitchFamily="18" charset="0"/>
                <a:cs typeface="Times New Roman" pitchFamily="18" charset="0"/>
              </a:rPr>
              <a:t>№4  «Березка » пос.Новонежино</a:t>
            </a:r>
            <a:r>
              <a:rPr lang="ru-RU" sz="2400" dirty="0">
                <a:solidFill>
                  <a:srgbClr val="FF0000"/>
                </a:solidFill>
                <a:latin typeface="Times New Roman" pitchFamily="18" charset="0"/>
                <a:cs typeface="Times New Roman" pitchFamily="18" charset="0"/>
              </a:rPr>
              <a:t> </a:t>
            </a:r>
            <a:r>
              <a:rPr lang="ru-RU" sz="2400" b="1" dirty="0" err="1">
                <a:solidFill>
                  <a:srgbClr val="FF0000"/>
                </a:solidFill>
                <a:latin typeface="Times New Roman" pitchFamily="18" charset="0"/>
                <a:cs typeface="Times New Roman" pitchFamily="18" charset="0"/>
              </a:rPr>
              <a:t>Шкотовского</a:t>
            </a:r>
            <a:r>
              <a:rPr lang="ru-RU" sz="2400" b="1" dirty="0">
                <a:solidFill>
                  <a:srgbClr val="FF0000"/>
                </a:solidFill>
                <a:latin typeface="Times New Roman" pitchFamily="18" charset="0"/>
                <a:cs typeface="Times New Roman" pitchFamily="18" charset="0"/>
              </a:rPr>
              <a:t> муниципального района Приморского края</a:t>
            </a:r>
          </a:p>
        </p:txBody>
      </p:sp>
      <p:sp>
        <p:nvSpPr>
          <p:cNvPr id="5" name="TextBox 4"/>
          <p:cNvSpPr txBox="1"/>
          <p:nvPr/>
        </p:nvSpPr>
        <p:spPr>
          <a:xfrm>
            <a:off x="2714612" y="5357826"/>
            <a:ext cx="3297990" cy="646331"/>
          </a:xfrm>
          <a:prstGeom prst="rect">
            <a:avLst/>
          </a:prstGeom>
          <a:noFill/>
        </p:spPr>
        <p:txBody>
          <a:bodyPr wrap="square" rtlCol="0">
            <a:spAutoFit/>
          </a:bodyPr>
          <a:lstStyle/>
          <a:p>
            <a:pPr algn="ctr"/>
            <a:r>
              <a:rPr lang="ru-RU" b="1" dirty="0">
                <a:solidFill>
                  <a:srgbClr val="FF0000"/>
                </a:solidFill>
                <a:latin typeface="Times New Roman" pitchFamily="18" charset="0"/>
                <a:cs typeface="Times New Roman" pitchFamily="18" charset="0"/>
              </a:rPr>
              <a:t>п</a:t>
            </a:r>
            <a:r>
              <a:rPr lang="ru-RU" b="1" dirty="0" smtClean="0">
                <a:solidFill>
                  <a:srgbClr val="FF0000"/>
                </a:solidFill>
                <a:latin typeface="Times New Roman" pitchFamily="18" charset="0"/>
                <a:cs typeface="Times New Roman" pitchFamily="18" charset="0"/>
              </a:rPr>
              <a:t>ос.Новонежино    </a:t>
            </a:r>
          </a:p>
          <a:p>
            <a:pPr algn="ctr"/>
            <a:r>
              <a:rPr lang="ru-RU" b="1" dirty="0" smtClean="0">
                <a:solidFill>
                  <a:srgbClr val="FF0000"/>
                </a:solidFill>
                <a:latin typeface="Times New Roman" pitchFamily="18" charset="0"/>
                <a:cs typeface="Times New Roman" pitchFamily="18" charset="0"/>
              </a:rPr>
              <a:t> 2018 год</a:t>
            </a:r>
            <a:endParaRPr lang="ru-RU" b="1" dirty="0">
              <a:solidFill>
                <a:srgbClr val="FF0000"/>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Детсад\Desktop\Новая папкдля презентации на семинар\98822263.jpg"/>
          <p:cNvPicPr>
            <a:picLocks noChangeAspect="1" noChangeArrowheads="1"/>
          </p:cNvPicPr>
          <p:nvPr/>
        </p:nvPicPr>
        <p:blipFill>
          <a:blip r:embed="rId2"/>
          <a:srcRect/>
          <a:stretch>
            <a:fillRect/>
          </a:stretch>
        </p:blipFill>
        <p:spPr bwMode="auto">
          <a:xfrm>
            <a:off x="0" y="0"/>
            <a:ext cx="9144000" cy="6857999"/>
          </a:xfrm>
          <a:prstGeom prst="rect">
            <a:avLst/>
          </a:prstGeom>
          <a:noFill/>
        </p:spPr>
      </p:pic>
      <p:pic>
        <p:nvPicPr>
          <p:cNvPr id="3" name="Рисунок 2" descr="C:\Users\Детсад\Desktop\IMG-20180426-WA0045.jpg"/>
          <p:cNvPicPr/>
          <p:nvPr/>
        </p:nvPicPr>
        <p:blipFill>
          <a:blip r:embed="rId3"/>
          <a:srcRect/>
          <a:stretch>
            <a:fillRect/>
          </a:stretch>
        </p:blipFill>
        <p:spPr bwMode="auto">
          <a:xfrm>
            <a:off x="214283" y="357167"/>
            <a:ext cx="3929089" cy="4071965"/>
          </a:xfrm>
          <a:prstGeom prst="roundRect">
            <a:avLst>
              <a:gd name="adj" fmla="val 8594"/>
            </a:avLst>
          </a:prstGeom>
          <a:solidFill>
            <a:srgbClr val="FFFFFF">
              <a:shade val="85000"/>
            </a:srgbClr>
          </a:solidFill>
          <a:ln>
            <a:noFill/>
          </a:ln>
          <a:effectLst>
            <a:glow rad="228600">
              <a:schemeClr val="accent2">
                <a:satMod val="175000"/>
                <a:alpha val="40000"/>
              </a:schemeClr>
            </a:glow>
            <a:reflection blurRad="12700" stA="38000" endPos="28000" dist="5000" dir="5400000" sy="-100000" algn="bl" rotWithShape="0"/>
          </a:effectLst>
        </p:spPr>
      </p:pic>
      <p:pic>
        <p:nvPicPr>
          <p:cNvPr id="4" name="Рисунок 3" descr="C:\Users\Детсад\Desktop\IMG-20180426-WA0057.jpg"/>
          <p:cNvPicPr/>
          <p:nvPr/>
        </p:nvPicPr>
        <p:blipFill>
          <a:blip r:embed="rId4"/>
          <a:srcRect/>
          <a:stretch>
            <a:fillRect/>
          </a:stretch>
        </p:blipFill>
        <p:spPr bwMode="auto">
          <a:xfrm>
            <a:off x="4357686" y="1928802"/>
            <a:ext cx="4286280" cy="4500594"/>
          </a:xfrm>
          <a:prstGeom prst="roundRect">
            <a:avLst>
              <a:gd name="adj" fmla="val 8594"/>
            </a:avLst>
          </a:prstGeom>
          <a:solidFill>
            <a:srgbClr val="FFFFFF">
              <a:shade val="85000"/>
            </a:srgbClr>
          </a:solidFill>
          <a:ln>
            <a:noFill/>
          </a:ln>
          <a:effectLst>
            <a:glow rad="101600">
              <a:schemeClr val="accent2">
                <a:satMod val="175000"/>
                <a:alpha val="40000"/>
              </a:schemeClr>
            </a:glow>
            <a:reflection blurRad="12700" stA="38000" endPos="28000" dist="5000" dir="5400000" sy="-100000" algn="bl" rotWithShape="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Детсад\Desktop\Новая папкдля презентации на семинар\98822263.jpg"/>
          <p:cNvPicPr>
            <a:picLocks noChangeAspect="1" noChangeArrowheads="1"/>
          </p:cNvPicPr>
          <p:nvPr/>
        </p:nvPicPr>
        <p:blipFill>
          <a:blip r:embed="rId2"/>
          <a:srcRect/>
          <a:stretch>
            <a:fillRect/>
          </a:stretch>
        </p:blipFill>
        <p:spPr bwMode="auto">
          <a:xfrm>
            <a:off x="0" y="1"/>
            <a:ext cx="9144000"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3" name="Рисунок 2" descr="C:\Users\Детсад\Desktop\IMG-20180426-WA0056.jpg"/>
          <p:cNvPicPr/>
          <p:nvPr/>
        </p:nvPicPr>
        <p:blipFill>
          <a:blip r:embed="rId3"/>
          <a:srcRect/>
          <a:stretch>
            <a:fillRect/>
          </a:stretch>
        </p:blipFill>
        <p:spPr bwMode="auto">
          <a:xfrm>
            <a:off x="3000364" y="1571612"/>
            <a:ext cx="5857916" cy="4085047"/>
          </a:xfrm>
          <a:prstGeom prst="rect">
            <a:avLst/>
          </a:prstGeom>
          <a:ln w="190500" cap="sq">
            <a:solidFill>
              <a:schemeClr val="accent6">
                <a:lumMod val="60000"/>
                <a:lumOff val="4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TextBox 3"/>
          <p:cNvSpPr txBox="1"/>
          <p:nvPr/>
        </p:nvSpPr>
        <p:spPr>
          <a:xfrm>
            <a:off x="428596" y="857232"/>
            <a:ext cx="2857520" cy="1861006"/>
          </a:xfrm>
          <a:prstGeom prst="ellipse">
            <a:avLst/>
          </a:prstGeom>
          <a:solidFill>
            <a:srgbClr val="FFFF00"/>
          </a:solidFill>
        </p:spPr>
        <p:txBody>
          <a:bodyPr wrap="square" rtlCol="0">
            <a:spAutoFit/>
          </a:bodyPr>
          <a:lstStyle/>
          <a:p>
            <a:pPr algn="ctr"/>
            <a:r>
              <a:rPr lang="ru-RU" sz="2000" b="1" dirty="0" smtClean="0">
                <a:solidFill>
                  <a:srgbClr val="C00000"/>
                </a:solidFill>
                <a:latin typeface="Times New Roman" pitchFamily="18" charset="0"/>
                <a:cs typeface="Times New Roman" pitchFamily="18" charset="0"/>
              </a:rPr>
              <a:t>Консультация для родителей</a:t>
            </a:r>
          </a:p>
          <a:p>
            <a:pPr algn="ctr"/>
            <a:r>
              <a:rPr lang="ru-RU" sz="2000" b="1" dirty="0" smtClean="0">
                <a:solidFill>
                  <a:srgbClr val="C00000"/>
                </a:solidFill>
                <a:latin typeface="Times New Roman" pitchFamily="18" charset="0"/>
                <a:cs typeface="Times New Roman" pitchFamily="18" charset="0"/>
              </a:rPr>
              <a:t>«Если ребенок –левша»</a:t>
            </a:r>
            <a:endParaRPr lang="ru-RU" sz="2000" b="1" dirty="0">
              <a:solidFill>
                <a:srgbClr val="C00000"/>
              </a:solidFill>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Детсад\Desktop\Новая папкдля презентации на семинар\66317656.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TextBox 2"/>
          <p:cNvSpPr txBox="1"/>
          <p:nvPr/>
        </p:nvSpPr>
        <p:spPr>
          <a:xfrm>
            <a:off x="4357686" y="571480"/>
            <a:ext cx="2739437" cy="995422"/>
          </a:xfrm>
          <a:prstGeom prst="ellipse">
            <a:avLst/>
          </a:prstGeom>
          <a:solidFill>
            <a:srgbClr val="FFFF00"/>
          </a:solidFill>
        </p:spPr>
        <p:txBody>
          <a:bodyPr wrap="square" rtlCol="0">
            <a:spAutoFit/>
          </a:bodyPr>
          <a:lstStyle/>
          <a:p>
            <a:pPr algn="ctr"/>
            <a:r>
              <a:rPr lang="ru-RU" sz="2000" b="1" dirty="0" smtClean="0">
                <a:solidFill>
                  <a:srgbClr val="FF0000"/>
                </a:solidFill>
                <a:latin typeface="Times New Roman" pitchFamily="18" charset="0"/>
                <a:cs typeface="Times New Roman" pitchFamily="18" charset="0"/>
              </a:rPr>
              <a:t>   Экскурсия по школе</a:t>
            </a:r>
            <a:endParaRPr lang="ru-RU" sz="2000" b="1" dirty="0">
              <a:solidFill>
                <a:srgbClr val="FF0000"/>
              </a:solidFill>
              <a:latin typeface="Times New Roman" pitchFamily="18" charset="0"/>
              <a:cs typeface="Times New Roman" pitchFamily="18" charset="0"/>
            </a:endParaRPr>
          </a:p>
        </p:txBody>
      </p:sp>
      <p:sp>
        <p:nvSpPr>
          <p:cNvPr id="6" name="TextBox 5"/>
          <p:cNvSpPr txBox="1"/>
          <p:nvPr/>
        </p:nvSpPr>
        <p:spPr>
          <a:xfrm>
            <a:off x="2000232" y="2071678"/>
            <a:ext cx="2143140" cy="649188"/>
          </a:xfrm>
          <a:prstGeom prst="ellipse">
            <a:avLst/>
          </a:prstGeom>
          <a:solidFill>
            <a:srgbClr val="FFFF00"/>
          </a:solidFill>
        </p:spPr>
        <p:txBody>
          <a:bodyPr wrap="square" rtlCol="0">
            <a:spAutoFit/>
          </a:bodyPr>
          <a:lstStyle/>
          <a:p>
            <a:pPr algn="ctr"/>
            <a:r>
              <a:rPr lang="ru-RU" sz="2400" b="1" dirty="0" smtClean="0">
                <a:solidFill>
                  <a:srgbClr val="FF0000"/>
                </a:solidFill>
                <a:latin typeface="Times New Roman" pitchFamily="18" charset="0"/>
                <a:cs typeface="Times New Roman" pitchFamily="18" charset="0"/>
              </a:rPr>
              <a:t>Столовая</a:t>
            </a:r>
            <a:endParaRPr lang="ru-RU" sz="2400" b="1" dirty="0">
              <a:solidFill>
                <a:srgbClr val="FF0000"/>
              </a:solidFill>
              <a:latin typeface="Times New Roman" pitchFamily="18" charset="0"/>
              <a:cs typeface="Times New Roman" pitchFamily="18" charset="0"/>
            </a:endParaRPr>
          </a:p>
        </p:txBody>
      </p:sp>
      <p:pic>
        <p:nvPicPr>
          <p:cNvPr id="8" name="Рисунок 7" descr="C:\Users\Детсад\Desktop\IMG-20180426-WA0006.jpg"/>
          <p:cNvPicPr/>
          <p:nvPr/>
        </p:nvPicPr>
        <p:blipFill>
          <a:blip r:embed="rId3"/>
          <a:srcRect r="27273"/>
          <a:stretch>
            <a:fillRect/>
          </a:stretch>
        </p:blipFill>
        <p:spPr bwMode="auto">
          <a:xfrm>
            <a:off x="4071934" y="1428736"/>
            <a:ext cx="4643470" cy="5072098"/>
          </a:xfrm>
          <a:prstGeom prst="rect">
            <a:avLst/>
          </a:prstGeom>
          <a:ln w="190500" cap="sq">
            <a:solidFill>
              <a:srgbClr val="92D05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9" name="Рисунок 8" descr="C:\Users\Детсад\Desktop\IMG-20180426-WA0011.jpg"/>
          <p:cNvPicPr/>
          <p:nvPr/>
        </p:nvPicPr>
        <p:blipFill>
          <a:blip r:embed="rId4"/>
          <a:srcRect/>
          <a:stretch>
            <a:fillRect/>
          </a:stretch>
        </p:blipFill>
        <p:spPr bwMode="auto">
          <a:xfrm>
            <a:off x="285720" y="2643182"/>
            <a:ext cx="3643337" cy="3643338"/>
          </a:xfrm>
          <a:prstGeom prst="rect">
            <a:avLst/>
          </a:prstGeom>
          <a:ln w="190500" cap="sq">
            <a:solidFill>
              <a:schemeClr val="accent3">
                <a:lumMod val="60000"/>
                <a:lumOff val="4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Users\Детсад\Desktop\Новая папкдля презентации на семинар\66317656.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3" name="TextBox 2"/>
          <p:cNvSpPr txBox="1"/>
          <p:nvPr/>
        </p:nvSpPr>
        <p:spPr>
          <a:xfrm>
            <a:off x="3857620" y="285728"/>
            <a:ext cx="4929222" cy="1298377"/>
          </a:xfrm>
          <a:prstGeom prst="ellipse">
            <a:avLst/>
          </a:prstGeom>
          <a:solidFill>
            <a:srgbClr val="FFFF00"/>
          </a:solidFill>
          <a:ln w="38100">
            <a:solidFill>
              <a:srgbClr val="00B050"/>
            </a:solidFill>
          </a:ln>
        </p:spPr>
        <p:txBody>
          <a:bodyPr wrap="square" rtlCol="0">
            <a:spAutoFit/>
          </a:bodyPr>
          <a:lstStyle/>
          <a:p>
            <a:pPr algn="ctr"/>
            <a:r>
              <a:rPr lang="ru-RU" b="1" dirty="0" smtClean="0">
                <a:solidFill>
                  <a:srgbClr val="FF0000"/>
                </a:solidFill>
                <a:latin typeface="Times New Roman" pitchFamily="18" charset="0"/>
                <a:cs typeface="Times New Roman" pitchFamily="18" charset="0"/>
              </a:rPr>
              <a:t>Экскурсия в библиотеку</a:t>
            </a:r>
          </a:p>
          <a:p>
            <a:pPr algn="ctr"/>
            <a:r>
              <a:rPr lang="ru-RU" b="1" dirty="0">
                <a:solidFill>
                  <a:srgbClr val="FF0000"/>
                </a:solidFill>
                <a:latin typeface="Times New Roman" pitchFamily="18" charset="0"/>
                <a:cs typeface="Times New Roman" pitchFamily="18" charset="0"/>
              </a:rPr>
              <a:t>б</a:t>
            </a:r>
            <a:r>
              <a:rPr lang="ru-RU" b="1" dirty="0" smtClean="0">
                <a:solidFill>
                  <a:srgbClr val="FF0000"/>
                </a:solidFill>
                <a:latin typeface="Times New Roman" pitchFamily="18" charset="0"/>
                <a:cs typeface="Times New Roman" pitchFamily="18" charset="0"/>
              </a:rPr>
              <a:t>иблиотекарь </a:t>
            </a:r>
          </a:p>
          <a:p>
            <a:pPr algn="ctr"/>
            <a:r>
              <a:rPr lang="ru-RU" b="1" dirty="0" err="1" smtClean="0">
                <a:solidFill>
                  <a:srgbClr val="FF0000"/>
                </a:solidFill>
                <a:latin typeface="Times New Roman" pitchFamily="18" charset="0"/>
                <a:cs typeface="Times New Roman" pitchFamily="18" charset="0"/>
              </a:rPr>
              <a:t>Цабак</a:t>
            </a:r>
            <a:r>
              <a:rPr lang="ru-RU" b="1" dirty="0" smtClean="0">
                <a:solidFill>
                  <a:srgbClr val="FF0000"/>
                </a:solidFill>
                <a:latin typeface="Times New Roman" pitchFamily="18" charset="0"/>
                <a:cs typeface="Times New Roman" pitchFamily="18" charset="0"/>
              </a:rPr>
              <a:t> Лариса Петровна</a:t>
            </a:r>
            <a:endParaRPr lang="ru-RU" b="1" dirty="0">
              <a:solidFill>
                <a:srgbClr val="FF0000"/>
              </a:solidFill>
              <a:latin typeface="Times New Roman" pitchFamily="18" charset="0"/>
              <a:cs typeface="Times New Roman" pitchFamily="18" charset="0"/>
            </a:endParaRPr>
          </a:p>
        </p:txBody>
      </p:sp>
      <p:pic>
        <p:nvPicPr>
          <p:cNvPr id="4" name="Рисунок 3" descr="C:\Users\Детсад\Desktop\IMG-20180426-WA0038.jpg"/>
          <p:cNvPicPr/>
          <p:nvPr/>
        </p:nvPicPr>
        <p:blipFill>
          <a:blip r:embed="rId4"/>
          <a:srcRect/>
          <a:stretch>
            <a:fillRect/>
          </a:stretch>
        </p:blipFill>
        <p:spPr bwMode="auto">
          <a:xfrm>
            <a:off x="428597" y="2428868"/>
            <a:ext cx="3500461" cy="3643338"/>
          </a:xfrm>
          <a:prstGeom prst="roundRect">
            <a:avLst>
              <a:gd name="adj" fmla="val 8594"/>
            </a:avLst>
          </a:prstGeom>
          <a:solidFill>
            <a:srgbClr val="FFFFFF">
              <a:shade val="85000"/>
            </a:srgbClr>
          </a:solidFill>
          <a:ln>
            <a:noFill/>
          </a:ln>
          <a:effectLst>
            <a:glow rad="228600">
              <a:schemeClr val="accent6">
                <a:satMod val="175000"/>
                <a:alpha val="40000"/>
              </a:schemeClr>
            </a:glow>
            <a:reflection blurRad="12700" stA="38000" endPos="28000" dist="5000" dir="5400000" sy="-100000" algn="bl" rotWithShape="0"/>
          </a:effectLst>
        </p:spPr>
      </p:pic>
      <p:pic>
        <p:nvPicPr>
          <p:cNvPr id="5" name="Рисунок 4" descr="C:\Users\Детсад\Desktop\IMG-20180426-WA0035.jpg"/>
          <p:cNvPicPr/>
          <p:nvPr/>
        </p:nvPicPr>
        <p:blipFill>
          <a:blip r:embed="rId5"/>
          <a:srcRect/>
          <a:stretch>
            <a:fillRect/>
          </a:stretch>
        </p:blipFill>
        <p:spPr bwMode="auto">
          <a:xfrm>
            <a:off x="4214810" y="1857364"/>
            <a:ext cx="4286280" cy="4286280"/>
          </a:xfrm>
          <a:prstGeom prst="roundRect">
            <a:avLst>
              <a:gd name="adj" fmla="val 8594"/>
            </a:avLst>
          </a:prstGeom>
          <a:solidFill>
            <a:srgbClr val="FFFFFF">
              <a:shade val="85000"/>
            </a:srgbClr>
          </a:solidFill>
          <a:ln>
            <a:noFill/>
          </a:ln>
          <a:effectLst>
            <a:glow rad="228600">
              <a:schemeClr val="accent2">
                <a:satMod val="175000"/>
                <a:alpha val="40000"/>
              </a:schemeClr>
            </a:glow>
            <a:reflection blurRad="12700" stA="38000" endPos="28000" dist="5000" dir="5400000" sy="-100000" algn="bl" rotWithShape="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Users\Детсад\Desktop\Новая папкдля презентации на семинар\66317656.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3" name="Рисунок 2" descr="C:\Users\Детсад\Desktop\IMG-20180426-WA0034.jpg"/>
          <p:cNvPicPr/>
          <p:nvPr/>
        </p:nvPicPr>
        <p:blipFill>
          <a:blip r:embed="rId3"/>
          <a:srcRect/>
          <a:stretch>
            <a:fillRect/>
          </a:stretch>
        </p:blipFill>
        <p:spPr bwMode="auto">
          <a:xfrm>
            <a:off x="214283" y="1857364"/>
            <a:ext cx="4000527" cy="4071966"/>
          </a:xfrm>
          <a:prstGeom prst="rect">
            <a:avLst/>
          </a:prstGeom>
          <a:noFill/>
          <a:ln w="9525">
            <a:noFill/>
            <a:miter lim="800000"/>
            <a:headEnd/>
            <a:tailEnd/>
          </a:ln>
          <a:effectLst>
            <a:glow rad="228600">
              <a:schemeClr val="accent4">
                <a:satMod val="175000"/>
                <a:alpha val="40000"/>
              </a:schemeClr>
            </a:glow>
          </a:effectLst>
        </p:spPr>
      </p:pic>
      <p:pic>
        <p:nvPicPr>
          <p:cNvPr id="4" name="Рисунок 3" descr="C:\Users\Детсад\Desktop\IMG-20180426-WA0002.jpg"/>
          <p:cNvPicPr/>
          <p:nvPr/>
        </p:nvPicPr>
        <p:blipFill>
          <a:blip r:embed="rId4"/>
          <a:srcRect/>
          <a:stretch>
            <a:fillRect/>
          </a:stretch>
        </p:blipFill>
        <p:spPr bwMode="auto">
          <a:xfrm>
            <a:off x="4500562" y="1142984"/>
            <a:ext cx="4214842" cy="4286280"/>
          </a:xfrm>
          <a:prstGeom prst="rect">
            <a:avLst/>
          </a:prstGeom>
          <a:noFill/>
          <a:ln w="9525">
            <a:noFill/>
            <a:miter lim="800000"/>
            <a:headEnd/>
            <a:tailEnd/>
          </a:ln>
          <a:effectLst>
            <a:glow rad="139700">
              <a:schemeClr val="accent1">
                <a:satMod val="175000"/>
                <a:alpha val="40000"/>
              </a:schemeClr>
            </a:glo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Детсад\Desktop\Новая папкдля презентации на семинар\66317656.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TextBox 2"/>
          <p:cNvSpPr txBox="1"/>
          <p:nvPr/>
        </p:nvSpPr>
        <p:spPr>
          <a:xfrm>
            <a:off x="4071934" y="500042"/>
            <a:ext cx="3643338" cy="1323439"/>
          </a:xfrm>
          <a:prstGeom prst="rect">
            <a:avLst/>
          </a:prstGeom>
          <a:solidFill>
            <a:srgbClr val="FFFF00"/>
          </a:solidFill>
        </p:spPr>
        <p:txBody>
          <a:bodyPr wrap="square" rtlCol="0">
            <a:spAutoFit/>
          </a:bodyPr>
          <a:lstStyle/>
          <a:p>
            <a:pPr algn="ctr"/>
            <a:r>
              <a:rPr lang="ru-RU" sz="1600" b="1" dirty="0" smtClean="0">
                <a:solidFill>
                  <a:srgbClr val="C00000"/>
                </a:solidFill>
                <a:latin typeface="Times New Roman" pitchFamily="18" charset="0"/>
                <a:cs typeface="Times New Roman" pitchFamily="18" charset="0"/>
              </a:rPr>
              <a:t>Совместный урок  воспитанников детского сада и  первоклассников</a:t>
            </a:r>
          </a:p>
          <a:p>
            <a:pPr algn="ctr"/>
            <a:r>
              <a:rPr lang="ru-RU" sz="1600" b="1" dirty="0" smtClean="0">
                <a:solidFill>
                  <a:srgbClr val="C00000"/>
                </a:solidFill>
                <a:latin typeface="Times New Roman" pitchFamily="18" charset="0"/>
                <a:cs typeface="Times New Roman" pitchFamily="18" charset="0"/>
              </a:rPr>
              <a:t> «Окружающий мир» ведет учитель начальных классов </a:t>
            </a:r>
          </a:p>
          <a:p>
            <a:pPr algn="ctr"/>
            <a:r>
              <a:rPr lang="ru-RU" sz="1600" b="1" dirty="0" err="1" smtClean="0">
                <a:solidFill>
                  <a:srgbClr val="C00000"/>
                </a:solidFill>
                <a:latin typeface="Times New Roman" pitchFamily="18" charset="0"/>
                <a:cs typeface="Times New Roman" pitchFamily="18" charset="0"/>
              </a:rPr>
              <a:t>Изотенко</a:t>
            </a:r>
            <a:r>
              <a:rPr lang="ru-RU" sz="1600" b="1" dirty="0" smtClean="0">
                <a:solidFill>
                  <a:srgbClr val="C00000"/>
                </a:solidFill>
                <a:latin typeface="Times New Roman" pitchFamily="18" charset="0"/>
                <a:cs typeface="Times New Roman" pitchFamily="18" charset="0"/>
              </a:rPr>
              <a:t> Людмила Николаевна</a:t>
            </a:r>
            <a:endParaRPr lang="ru-RU" sz="1600" b="1" dirty="0">
              <a:solidFill>
                <a:srgbClr val="C00000"/>
              </a:solidFill>
              <a:latin typeface="Times New Roman" pitchFamily="18" charset="0"/>
              <a:cs typeface="Times New Roman" pitchFamily="18" charset="0"/>
            </a:endParaRPr>
          </a:p>
        </p:txBody>
      </p:sp>
      <p:pic>
        <p:nvPicPr>
          <p:cNvPr id="5" name="Рисунок 4" descr="C:\Users\Детсад\Desktop\IMG-20180426-WA0026.jpg"/>
          <p:cNvPicPr/>
          <p:nvPr/>
        </p:nvPicPr>
        <p:blipFill>
          <a:blip r:embed="rId3"/>
          <a:srcRect/>
          <a:stretch>
            <a:fillRect/>
          </a:stretch>
        </p:blipFill>
        <p:spPr bwMode="auto">
          <a:xfrm>
            <a:off x="357158" y="2143116"/>
            <a:ext cx="3714776" cy="3929090"/>
          </a:xfrm>
          <a:prstGeom prst="rect">
            <a:avLst/>
          </a:prstGeom>
          <a:noFill/>
          <a:ln w="9525">
            <a:noFill/>
            <a:miter lim="800000"/>
            <a:headEnd/>
            <a:tailEnd/>
          </a:ln>
          <a:effectLst>
            <a:glow rad="228600">
              <a:schemeClr val="accent4">
                <a:satMod val="175000"/>
                <a:alpha val="40000"/>
              </a:schemeClr>
            </a:glow>
          </a:effectLst>
        </p:spPr>
      </p:pic>
      <p:pic>
        <p:nvPicPr>
          <p:cNvPr id="6" name="Рисунок 5" descr="C:\Users\Детсад\Desktop\IMG-20180426-WA0029.jpg"/>
          <p:cNvPicPr/>
          <p:nvPr/>
        </p:nvPicPr>
        <p:blipFill>
          <a:blip r:embed="rId4"/>
          <a:srcRect/>
          <a:stretch>
            <a:fillRect/>
          </a:stretch>
        </p:blipFill>
        <p:spPr bwMode="auto">
          <a:xfrm>
            <a:off x="4071934" y="2143116"/>
            <a:ext cx="4572032" cy="4071966"/>
          </a:xfrm>
          <a:prstGeom prst="rect">
            <a:avLst/>
          </a:prstGeom>
          <a:ln>
            <a:noFill/>
          </a:ln>
          <a:effectLst>
            <a:glow rad="139700">
              <a:schemeClr val="accent4">
                <a:satMod val="175000"/>
                <a:alpha val="40000"/>
              </a:schemeClr>
            </a:glow>
            <a:softEdge rad="112500"/>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Users\Детсад\Desktop\Новая папкдля презентации на семинар\66317656.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3" name="Рисунок 2" descr="C:\Users\Детсад\Desktop\IMG-20180426-WA0022.jpg"/>
          <p:cNvPicPr/>
          <p:nvPr/>
        </p:nvPicPr>
        <p:blipFill>
          <a:blip r:embed="rId3"/>
          <a:srcRect/>
          <a:stretch>
            <a:fillRect/>
          </a:stretch>
        </p:blipFill>
        <p:spPr bwMode="auto">
          <a:xfrm>
            <a:off x="1071539" y="1714488"/>
            <a:ext cx="6858047" cy="4786346"/>
          </a:xfrm>
          <a:prstGeom prst="rect">
            <a:avLst/>
          </a:prstGeom>
          <a:noFill/>
          <a:ln w="9525">
            <a:noFill/>
            <a:miter lim="800000"/>
            <a:headEnd/>
            <a:tailEnd/>
          </a:ln>
          <a:effectLst>
            <a:glow rad="228600">
              <a:schemeClr val="accent6">
                <a:satMod val="175000"/>
                <a:alpha val="40000"/>
              </a:schemeClr>
            </a:glow>
          </a:effectLst>
        </p:spPr>
      </p:pic>
      <p:sp>
        <p:nvSpPr>
          <p:cNvPr id="4" name="TextBox 3"/>
          <p:cNvSpPr txBox="1"/>
          <p:nvPr/>
        </p:nvSpPr>
        <p:spPr>
          <a:xfrm>
            <a:off x="3571868" y="428604"/>
            <a:ext cx="3786214" cy="369332"/>
          </a:xfrm>
          <a:prstGeom prst="rect">
            <a:avLst/>
          </a:prstGeom>
          <a:solidFill>
            <a:srgbClr val="FFFF00"/>
          </a:solidFill>
        </p:spPr>
        <p:txBody>
          <a:bodyPr wrap="square" rtlCol="0">
            <a:spAutoFit/>
          </a:bodyPr>
          <a:lstStyle/>
          <a:p>
            <a:r>
              <a:rPr lang="ru-RU" b="1" dirty="0" smtClean="0">
                <a:solidFill>
                  <a:srgbClr val="FF0000"/>
                </a:solidFill>
                <a:latin typeface="Times New Roman" pitchFamily="18" charset="0"/>
                <a:cs typeface="Times New Roman" pitchFamily="18" charset="0"/>
              </a:rPr>
              <a:t>Будущие первоклассники у доски </a:t>
            </a:r>
            <a:endParaRPr lang="ru-RU" b="1" dirty="0">
              <a:solidFill>
                <a:srgbClr val="FF0000"/>
              </a:solidFill>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C:\Users\Детсад\Desktop\Новая папкдля презентации на семинар\66317656.jpg"/>
          <p:cNvPicPr>
            <a:picLocks noChangeAspect="1" noChangeArrowheads="1"/>
          </p:cNvPicPr>
          <p:nvPr/>
        </p:nvPicPr>
        <p:blipFill>
          <a:blip r:embed="rId2"/>
          <a:srcRect/>
          <a:stretch>
            <a:fillRect/>
          </a:stretch>
        </p:blipFill>
        <p:spPr bwMode="auto">
          <a:xfrm>
            <a:off x="0" y="-142900"/>
            <a:ext cx="9144000" cy="7143752"/>
          </a:xfrm>
          <a:prstGeom prst="rect">
            <a:avLst/>
          </a:prstGeom>
          <a:noFill/>
        </p:spPr>
      </p:pic>
      <p:pic>
        <p:nvPicPr>
          <p:cNvPr id="3" name="Рисунок 2" descr="C:\Users\Детсад\Desktop\IMG-20180426-WA0008.jpg"/>
          <p:cNvPicPr/>
          <p:nvPr/>
        </p:nvPicPr>
        <p:blipFill>
          <a:blip r:embed="rId3"/>
          <a:srcRect/>
          <a:stretch>
            <a:fillRect/>
          </a:stretch>
        </p:blipFill>
        <p:spPr bwMode="auto">
          <a:xfrm>
            <a:off x="142844" y="2500306"/>
            <a:ext cx="4857784" cy="3929090"/>
          </a:xfrm>
          <a:prstGeom prst="roundRect">
            <a:avLst>
              <a:gd name="adj" fmla="val 8594"/>
            </a:avLst>
          </a:prstGeom>
          <a:solidFill>
            <a:srgbClr val="FFFFFF">
              <a:shade val="85000"/>
            </a:srgbClr>
          </a:solidFill>
          <a:ln>
            <a:noFill/>
          </a:ln>
          <a:effectLst>
            <a:glow rad="139700">
              <a:schemeClr val="accent1">
                <a:satMod val="175000"/>
                <a:alpha val="40000"/>
              </a:schemeClr>
            </a:glow>
            <a:reflection blurRad="12700" stA="38000" endPos="28000" dist="5000" dir="5400000" sy="-100000" algn="bl" rotWithShape="0"/>
          </a:effectLst>
        </p:spPr>
      </p:pic>
      <p:pic>
        <p:nvPicPr>
          <p:cNvPr id="4" name="Рисунок 3" descr="C:\Users\Детсад\Desktop\IMG-20180426-WA0009.jpg"/>
          <p:cNvPicPr/>
          <p:nvPr/>
        </p:nvPicPr>
        <p:blipFill>
          <a:blip r:embed="rId4"/>
          <a:srcRect/>
          <a:stretch>
            <a:fillRect/>
          </a:stretch>
        </p:blipFill>
        <p:spPr bwMode="auto">
          <a:xfrm>
            <a:off x="4786314" y="2214554"/>
            <a:ext cx="3929090" cy="3429024"/>
          </a:xfrm>
          <a:prstGeom prst="roundRect">
            <a:avLst>
              <a:gd name="adj" fmla="val 8594"/>
            </a:avLst>
          </a:prstGeom>
          <a:solidFill>
            <a:srgbClr val="FFFFFF">
              <a:shade val="85000"/>
            </a:srgbClr>
          </a:solidFill>
          <a:ln>
            <a:noFill/>
          </a:ln>
          <a:effectLst>
            <a:glow rad="63500">
              <a:schemeClr val="accent1">
                <a:satMod val="175000"/>
                <a:alpha val="40000"/>
              </a:schemeClr>
            </a:glow>
            <a:reflection blurRad="12700" stA="38000" endPos="28000" dist="5000" dir="5400000" sy="-100000" algn="bl" rotWithShape="0"/>
          </a:effectLst>
        </p:spPr>
      </p:pic>
      <p:sp>
        <p:nvSpPr>
          <p:cNvPr id="5" name="TextBox 4"/>
          <p:cNvSpPr txBox="1"/>
          <p:nvPr/>
        </p:nvSpPr>
        <p:spPr>
          <a:xfrm>
            <a:off x="1214414" y="2571744"/>
            <a:ext cx="3500462" cy="432792"/>
          </a:xfrm>
          <a:prstGeom prst="ellipse">
            <a:avLst/>
          </a:prstGeom>
          <a:solidFill>
            <a:srgbClr val="FFFF00"/>
          </a:solidFill>
        </p:spPr>
        <p:txBody>
          <a:bodyPr wrap="square" rtlCol="0">
            <a:spAutoFit/>
          </a:bodyPr>
          <a:lstStyle/>
          <a:p>
            <a:r>
              <a:rPr lang="ru-RU" sz="1400" b="1" dirty="0" smtClean="0">
                <a:solidFill>
                  <a:srgbClr val="0070C0"/>
                </a:solidFill>
                <a:latin typeface="Times New Roman" pitchFamily="18" charset="0"/>
                <a:cs typeface="Times New Roman" pitchFamily="18" charset="0"/>
              </a:rPr>
              <a:t>Компьютерный класс</a:t>
            </a:r>
            <a:endParaRPr lang="ru-RU" sz="1400" b="1" dirty="0">
              <a:solidFill>
                <a:srgbClr val="0070C0"/>
              </a:solidFill>
              <a:latin typeface="Times New Roman" pitchFamily="18" charset="0"/>
              <a:cs typeface="Times New Roman" pitchFamily="18" charset="0"/>
            </a:endParaRPr>
          </a:p>
        </p:txBody>
      </p:sp>
      <p:sp>
        <p:nvSpPr>
          <p:cNvPr id="6" name="TextBox 5"/>
          <p:cNvSpPr txBox="1"/>
          <p:nvPr/>
        </p:nvSpPr>
        <p:spPr>
          <a:xfrm>
            <a:off x="5214942" y="1571612"/>
            <a:ext cx="3786214" cy="519351"/>
          </a:xfrm>
          <a:prstGeom prst="ellipse">
            <a:avLst/>
          </a:prstGeom>
          <a:solidFill>
            <a:srgbClr val="FFFF00"/>
          </a:solidFill>
        </p:spPr>
        <p:txBody>
          <a:bodyPr wrap="square" rtlCol="0">
            <a:spAutoFit/>
          </a:bodyPr>
          <a:lstStyle/>
          <a:p>
            <a:r>
              <a:rPr lang="ru-RU" b="1" dirty="0" smtClean="0">
                <a:solidFill>
                  <a:srgbClr val="C00000"/>
                </a:solidFill>
                <a:latin typeface="Times New Roman" pitchFamily="18" charset="0"/>
                <a:cs typeface="Times New Roman" pitchFamily="18" charset="0"/>
              </a:rPr>
              <a:t>Здесь мы будем учиться</a:t>
            </a:r>
            <a:endParaRPr lang="ru-RU" b="1" dirty="0">
              <a:solidFill>
                <a:srgbClr val="C00000"/>
              </a:solidFill>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Users\Детсад\Desktop\Новая папкдля презентации на семинар\66317656.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3" name="Рисунок 2" descr="C:\Users\Детсад\Desktop\IMG-20180426-WA0018.jpg"/>
          <p:cNvPicPr/>
          <p:nvPr/>
        </p:nvPicPr>
        <p:blipFill>
          <a:blip r:embed="rId3"/>
          <a:srcRect/>
          <a:stretch>
            <a:fillRect/>
          </a:stretch>
        </p:blipFill>
        <p:spPr bwMode="auto">
          <a:xfrm>
            <a:off x="142845" y="2357430"/>
            <a:ext cx="4000527" cy="3714776"/>
          </a:xfrm>
          <a:prstGeom prst="rect">
            <a:avLst/>
          </a:prstGeom>
          <a:ln w="190500" cap="sq">
            <a:solidFill>
              <a:schemeClr val="accent6">
                <a:lumMod val="40000"/>
                <a:lumOff val="6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4" name="Рисунок 3" descr="C:\Users\Детсад\Desktop\IMG-20180426-WA0016.jpg"/>
          <p:cNvPicPr/>
          <p:nvPr/>
        </p:nvPicPr>
        <p:blipFill>
          <a:blip r:embed="rId4"/>
          <a:srcRect/>
          <a:stretch>
            <a:fillRect/>
          </a:stretch>
        </p:blipFill>
        <p:spPr bwMode="auto">
          <a:xfrm>
            <a:off x="4214810" y="1500174"/>
            <a:ext cx="4500594" cy="4143404"/>
          </a:xfrm>
          <a:prstGeom prst="rect">
            <a:avLst/>
          </a:prstGeom>
          <a:ln w="190500" cap="sq">
            <a:solidFill>
              <a:schemeClr val="accent6">
                <a:lumMod val="60000"/>
                <a:lumOff val="4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TextBox 4"/>
          <p:cNvSpPr txBox="1"/>
          <p:nvPr/>
        </p:nvSpPr>
        <p:spPr>
          <a:xfrm>
            <a:off x="3357555" y="357166"/>
            <a:ext cx="5143536" cy="908864"/>
          </a:xfrm>
          <a:prstGeom prst="ellipse">
            <a:avLst/>
          </a:prstGeom>
          <a:solidFill>
            <a:srgbClr val="FFFF00"/>
          </a:solidFill>
        </p:spPr>
        <p:txBody>
          <a:bodyPr wrap="square" rtlCol="0">
            <a:spAutoFit/>
          </a:bodyPr>
          <a:lstStyle/>
          <a:p>
            <a:pPr algn="ctr"/>
            <a:r>
              <a:rPr lang="ru-RU" b="1" dirty="0" smtClean="0">
                <a:solidFill>
                  <a:srgbClr val="C00000"/>
                </a:solidFill>
                <a:latin typeface="Times New Roman" pitchFamily="18" charset="0"/>
                <a:cs typeface="Times New Roman" pitchFamily="18" charset="0"/>
              </a:rPr>
              <a:t>Экскурсия на школьную  спортивную площадку </a:t>
            </a:r>
            <a:endParaRPr lang="ru-RU" b="1" dirty="0">
              <a:solidFill>
                <a:srgbClr val="C00000"/>
              </a:solidFill>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Users\Детсад\Desktop\Новая папкдля презентации на семинар\66317656.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3" name="Рисунок 2" descr="C:\Users\Детсад\Desktop\IMG-20180426-WA0019.jpg"/>
          <p:cNvPicPr/>
          <p:nvPr/>
        </p:nvPicPr>
        <p:blipFill>
          <a:blip r:embed="rId3"/>
          <a:srcRect/>
          <a:stretch>
            <a:fillRect/>
          </a:stretch>
        </p:blipFill>
        <p:spPr bwMode="auto">
          <a:xfrm>
            <a:off x="214282" y="2143116"/>
            <a:ext cx="3857651" cy="3786214"/>
          </a:xfrm>
          <a:prstGeom prst="rect">
            <a:avLst/>
          </a:prstGeom>
          <a:ln w="190500" cap="sq">
            <a:solidFill>
              <a:schemeClr val="accent3">
                <a:lumMod val="60000"/>
                <a:lumOff val="4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4" name="Рисунок 3" descr="C:\Users\Детсад\Desktop\IMG-20180426-WA0015.jpg"/>
          <p:cNvPicPr/>
          <p:nvPr/>
        </p:nvPicPr>
        <p:blipFill>
          <a:blip r:embed="rId4"/>
          <a:srcRect/>
          <a:stretch>
            <a:fillRect/>
          </a:stretch>
        </p:blipFill>
        <p:spPr bwMode="auto">
          <a:xfrm>
            <a:off x="4071934" y="1500174"/>
            <a:ext cx="4714908" cy="4357718"/>
          </a:xfrm>
          <a:prstGeom prst="rect">
            <a:avLst/>
          </a:prstGeom>
          <a:ln w="190500" cap="sq">
            <a:solidFill>
              <a:schemeClr val="accent3">
                <a:lumMod val="60000"/>
                <a:lumOff val="4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Детсад\Desktop\Новая папкдля презентации на семинар\73328126.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TextBox 2"/>
          <p:cNvSpPr txBox="1"/>
          <p:nvPr/>
        </p:nvSpPr>
        <p:spPr>
          <a:xfrm>
            <a:off x="1142976" y="1071546"/>
            <a:ext cx="5715040" cy="4247317"/>
          </a:xfrm>
          <a:prstGeom prst="rect">
            <a:avLst/>
          </a:prstGeom>
          <a:noFill/>
        </p:spPr>
        <p:txBody>
          <a:bodyPr wrap="square" rtlCol="0">
            <a:spAutoFit/>
          </a:bodyPr>
          <a:lstStyle/>
          <a:p>
            <a:pPr algn="just"/>
            <a:r>
              <a:rPr lang="ru-RU" b="1" dirty="0" smtClean="0">
                <a:solidFill>
                  <a:srgbClr val="FF0000"/>
                </a:solidFill>
                <a:latin typeface="Times New Roman" pitchFamily="18" charset="0"/>
                <a:cs typeface="Times New Roman" pitchFamily="18" charset="0"/>
              </a:rPr>
              <a:t>       На </a:t>
            </a:r>
            <a:r>
              <a:rPr lang="ru-RU" b="1" dirty="0">
                <a:solidFill>
                  <a:srgbClr val="FF0000"/>
                </a:solidFill>
                <a:latin typeface="Times New Roman" pitchFamily="18" charset="0"/>
                <a:cs typeface="Times New Roman" pitchFamily="18" charset="0"/>
              </a:rPr>
              <a:t>современном этапе (в связи с введением ФГОС ДО) произошло смещение акцента в понимании готовности ребенка к обучению в школе с интеллектуальной на личностную, которая определяется сформированной «внутренней позицией школьника» (способностью ребенка принять на себя новую социальную роль ученика). Во главу угла выходят сформированные познавательные мотивы обучения, то есть сознательное желание ребенка учиться, познавать что-то новое, опираясь на уже полученные знания. Таким образом, для современного первоклассника становится важным не столько обладать инструментом познания, сколько уметь им осознанно пользоваться.</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Users\Детсад\Desktop\Новая папкдля презентации на семинар\66317656.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6" name="Рисунок 5" descr="C:\Users\Детсад\Desktop\IMG_20180426_194938.jpg"/>
          <p:cNvPicPr/>
          <p:nvPr/>
        </p:nvPicPr>
        <p:blipFill>
          <a:blip r:embed="rId3" cstate="print"/>
          <a:srcRect/>
          <a:stretch>
            <a:fillRect/>
          </a:stretch>
        </p:blipFill>
        <p:spPr bwMode="auto">
          <a:xfrm>
            <a:off x="1643043" y="2571744"/>
            <a:ext cx="6500858" cy="3857652"/>
          </a:xfrm>
          <a:prstGeom prst="rect">
            <a:avLst/>
          </a:prstGeom>
          <a:ln w="190500" cap="sq">
            <a:solidFill>
              <a:srgbClr val="92D05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7" name="TextBox 6"/>
          <p:cNvSpPr txBox="1"/>
          <p:nvPr/>
        </p:nvSpPr>
        <p:spPr>
          <a:xfrm>
            <a:off x="4286247" y="1500174"/>
            <a:ext cx="4214843" cy="646331"/>
          </a:xfrm>
          <a:prstGeom prst="rect">
            <a:avLst/>
          </a:prstGeom>
          <a:solidFill>
            <a:srgbClr val="FFFF00"/>
          </a:solidFill>
        </p:spPr>
        <p:txBody>
          <a:bodyPr wrap="square" rtlCol="0">
            <a:spAutoFit/>
          </a:bodyPr>
          <a:lstStyle/>
          <a:p>
            <a:pPr algn="ctr"/>
            <a:r>
              <a:rPr lang="ru-RU" b="1" dirty="0" smtClean="0">
                <a:solidFill>
                  <a:srgbClr val="FF0000"/>
                </a:solidFill>
                <a:latin typeface="Times New Roman" pitchFamily="18" charset="0"/>
                <a:cs typeface="Times New Roman" pitchFamily="18" charset="0"/>
              </a:rPr>
              <a:t>Анкета для родителей</a:t>
            </a:r>
          </a:p>
          <a:p>
            <a:pPr algn="ctr"/>
            <a:r>
              <a:rPr lang="ru-RU" b="1" dirty="0" smtClean="0">
                <a:solidFill>
                  <a:srgbClr val="FF0000"/>
                </a:solidFill>
                <a:latin typeface="Times New Roman" pitchFamily="18" charset="0"/>
                <a:cs typeface="Times New Roman" pitchFamily="18" charset="0"/>
              </a:rPr>
              <a:t> «Готов ли ваш ребенок к школе?</a:t>
            </a:r>
            <a:endParaRPr lang="ru-RU" b="1" dirty="0">
              <a:solidFill>
                <a:srgbClr val="FF0000"/>
              </a:solidFill>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Users\Детсад\Desktop\Новая папкдля презентации на семинар\66317656.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3" name="Рисунок 2" descr="C:\Users\Детсад\Desktop\IMG_20180426_163626.jpg"/>
          <p:cNvPicPr/>
          <p:nvPr/>
        </p:nvPicPr>
        <p:blipFill>
          <a:blip r:embed="rId3" cstate="print"/>
          <a:srcRect/>
          <a:stretch>
            <a:fillRect/>
          </a:stretch>
        </p:blipFill>
        <p:spPr bwMode="auto">
          <a:xfrm>
            <a:off x="4357686" y="1857364"/>
            <a:ext cx="4500594" cy="4071966"/>
          </a:xfrm>
          <a:prstGeom prst="rect">
            <a:avLst/>
          </a:prstGeom>
          <a:noFill/>
          <a:ln w="9525">
            <a:noFill/>
            <a:miter lim="800000"/>
            <a:headEnd/>
            <a:tailEnd/>
          </a:ln>
        </p:spPr>
      </p:pic>
      <p:pic>
        <p:nvPicPr>
          <p:cNvPr id="4" name="Рисунок 3" descr="C:\Users\Детсад\Desktop\IMG_20180426_163525.jpg"/>
          <p:cNvPicPr/>
          <p:nvPr/>
        </p:nvPicPr>
        <p:blipFill>
          <a:blip r:embed="rId4" cstate="print"/>
          <a:srcRect/>
          <a:stretch>
            <a:fillRect/>
          </a:stretch>
        </p:blipFill>
        <p:spPr bwMode="auto">
          <a:xfrm>
            <a:off x="357158" y="2285992"/>
            <a:ext cx="3857652" cy="3571900"/>
          </a:xfrm>
          <a:prstGeom prst="rect">
            <a:avLst/>
          </a:prstGeom>
          <a:noFill/>
          <a:ln w="9525">
            <a:noFill/>
            <a:miter lim="800000"/>
            <a:headEnd/>
            <a:tailEnd/>
          </a:ln>
        </p:spPr>
      </p:pic>
      <p:sp>
        <p:nvSpPr>
          <p:cNvPr id="5" name="TextBox 4"/>
          <p:cNvSpPr txBox="1"/>
          <p:nvPr/>
        </p:nvSpPr>
        <p:spPr>
          <a:xfrm>
            <a:off x="4071935" y="214290"/>
            <a:ext cx="4071966" cy="1569660"/>
          </a:xfrm>
          <a:prstGeom prst="rect">
            <a:avLst/>
          </a:prstGeom>
          <a:solidFill>
            <a:srgbClr val="FFFF00"/>
          </a:solidFill>
        </p:spPr>
        <p:txBody>
          <a:bodyPr wrap="square" rtlCol="0">
            <a:spAutoFit/>
          </a:bodyPr>
          <a:lstStyle/>
          <a:p>
            <a:pPr algn="ctr"/>
            <a:r>
              <a:rPr lang="ru-RU" sz="1600" b="1" dirty="0" smtClean="0">
                <a:solidFill>
                  <a:srgbClr val="FF0000"/>
                </a:solidFill>
                <a:latin typeface="Times New Roman" pitchFamily="18" charset="0"/>
                <a:cs typeface="Times New Roman" pitchFamily="18" charset="0"/>
              </a:rPr>
              <a:t>Учитель начальных классов Полещук Светлана Ивановна с детьми подготовительной группы </a:t>
            </a:r>
          </a:p>
          <a:p>
            <a:pPr algn="ctr"/>
            <a:r>
              <a:rPr lang="ru-RU" sz="1600" b="1" dirty="0" smtClean="0">
                <a:solidFill>
                  <a:srgbClr val="FF0000"/>
                </a:solidFill>
                <a:latin typeface="Times New Roman" pitchFamily="18" charset="0"/>
                <a:cs typeface="Times New Roman" pitchFamily="18" charset="0"/>
              </a:rPr>
              <a:t>в детском саду</a:t>
            </a:r>
          </a:p>
          <a:p>
            <a:pPr algn="ctr"/>
            <a:r>
              <a:rPr lang="ru-RU" sz="1600" b="1" dirty="0" smtClean="0">
                <a:solidFill>
                  <a:srgbClr val="FF0000"/>
                </a:solidFill>
                <a:latin typeface="Times New Roman" pitchFamily="18" charset="0"/>
                <a:cs typeface="Times New Roman" pitchFamily="18" charset="0"/>
              </a:rPr>
              <a:t>Беседа </a:t>
            </a:r>
          </a:p>
          <a:p>
            <a:pPr algn="ctr"/>
            <a:r>
              <a:rPr lang="ru-RU" sz="1600" b="1" dirty="0" smtClean="0">
                <a:solidFill>
                  <a:srgbClr val="FF0000"/>
                </a:solidFill>
                <a:latin typeface="Times New Roman" pitchFamily="18" charset="0"/>
                <a:cs typeface="Times New Roman" pitchFamily="18" charset="0"/>
              </a:rPr>
              <a:t>«Чему мы научились в детском саду?»</a:t>
            </a:r>
            <a:endParaRPr lang="ru-RU" sz="1600" b="1" dirty="0">
              <a:solidFill>
                <a:srgbClr val="FF0000"/>
              </a:solidFill>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C:\Users\Детсад\Desktop\Новая папкдля презентации на семинар\mini_1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TextBox 2"/>
          <p:cNvSpPr txBox="1"/>
          <p:nvPr/>
        </p:nvSpPr>
        <p:spPr>
          <a:xfrm>
            <a:off x="1428728" y="2857496"/>
            <a:ext cx="5929354" cy="584775"/>
          </a:xfrm>
          <a:prstGeom prst="rect">
            <a:avLst/>
          </a:prstGeom>
          <a:solidFill>
            <a:srgbClr val="FFFF00"/>
          </a:solidFill>
        </p:spPr>
        <p:txBody>
          <a:bodyPr wrap="square" rtlCol="0">
            <a:spAutoFit/>
          </a:bodyPr>
          <a:lstStyle/>
          <a:p>
            <a:pPr algn="ctr"/>
            <a:r>
              <a:rPr lang="ru-RU" sz="3200" dirty="0" smtClean="0">
                <a:solidFill>
                  <a:srgbClr val="FF0000"/>
                </a:solidFill>
                <a:latin typeface="Times New Roman" pitchFamily="18" charset="0"/>
                <a:cs typeface="Times New Roman" pitchFamily="18" charset="0"/>
              </a:rPr>
              <a:t>СПАСИБО ЗА ВНИМАНИЕ!</a:t>
            </a:r>
            <a:endParaRPr lang="ru-RU" sz="3200" dirty="0">
              <a:solidFill>
                <a:srgbClr val="FF0000"/>
              </a:solidFill>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Детсад\Desktop\Новая папкдля презентации на семинар\98822263.jpg"/>
          <p:cNvPicPr>
            <a:picLocks noChangeAspect="1" noChangeArrowheads="1"/>
          </p:cNvPicPr>
          <p:nvPr/>
        </p:nvPicPr>
        <p:blipFill>
          <a:blip r:embed="rId2"/>
          <a:srcRect/>
          <a:stretch>
            <a:fillRect/>
          </a:stretch>
        </p:blipFill>
        <p:spPr bwMode="auto">
          <a:xfrm>
            <a:off x="0" y="0"/>
            <a:ext cx="9144000" cy="6857999"/>
          </a:xfrm>
          <a:prstGeom prst="rect">
            <a:avLst/>
          </a:prstGeom>
          <a:noFill/>
        </p:spPr>
      </p:pic>
      <p:sp>
        <p:nvSpPr>
          <p:cNvPr id="19459" name="Rectangle 3"/>
          <p:cNvSpPr>
            <a:spLocks noChangeArrowheads="1"/>
          </p:cNvSpPr>
          <p:nvPr/>
        </p:nvSpPr>
        <p:spPr bwMode="auto">
          <a:xfrm>
            <a:off x="1714480" y="642918"/>
            <a:ext cx="500066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ru-RU" sz="2000" b="1" dirty="0" smtClean="0">
                <a:solidFill>
                  <a:srgbClr val="FF0000"/>
                </a:solidFill>
                <a:latin typeface="Times New Roman" pitchFamily="18" charset="0"/>
                <a:ea typeface="Times New Roman" pitchFamily="18" charset="0"/>
                <a:cs typeface="Times New Roman" pitchFamily="18" charset="0"/>
              </a:rPr>
              <a:t>П</a:t>
            </a:r>
            <a:r>
              <a:rPr kumimoji="0" lang="ru-RU" sz="2000" b="1" i="1" u="sng"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реемственность детского сада и школы  − двухсторонний процесс</a:t>
            </a:r>
            <a:r>
              <a:rPr kumimoji="0" lang="ru-RU" sz="20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С </a:t>
            </a:r>
            <a:r>
              <a:rPr kumimoji="0" lang="ru-RU" sz="20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одной стороны </a:t>
            </a:r>
            <a:r>
              <a:rPr kumimoji="0" lang="ru-RU" sz="20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дошкольная ступень, которая сохраняет </a:t>
            </a:r>
            <a:r>
              <a:rPr kumimoji="0" lang="ru-RU" sz="2000"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самоценность</a:t>
            </a:r>
            <a:r>
              <a:rPr kumimoji="0" lang="ru-RU" sz="20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дошкольного детства, формирует фундаментальные личностные качества ребёнка, служащие основой успешности школьного обучения, а главное, как писал Н.Н. </a:t>
            </a:r>
            <a:r>
              <a:rPr kumimoji="0" lang="ru-RU" sz="2000"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Подъяков</a:t>
            </a:r>
            <a:r>
              <a:rPr kumimoji="0" lang="ru-RU" sz="20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сохраняет «радость детства». </a:t>
            </a:r>
            <a:r>
              <a:rPr kumimoji="0" lang="ru-RU" sz="20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С другой</a:t>
            </a:r>
            <a:r>
              <a:rPr kumimoji="0" lang="ru-RU" sz="20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 школа как преемник подхватывает достижения ребёнка-дошкольника (а значит, действительно, знает о реальных достижениях дошкольного</a:t>
            </a:r>
            <a:r>
              <a:rPr kumimoji="0" lang="ru-RU" sz="20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детства) и развивает (а не игнорирует) накопленный им потенциал.</a:t>
            </a:r>
            <a:endParaRPr kumimoji="0" lang="ru-RU" sz="2000" b="1" i="0" u="none" strike="noStrike" cap="none" normalizeH="0" baseline="0" dirty="0" smtClean="0">
              <a:ln>
                <a:noFill/>
              </a:ln>
              <a:solidFill>
                <a:srgbClr val="FF0000"/>
              </a:solidFill>
              <a:effectLst/>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Детсад\Desktop\Новая папкдля презентации на семинар\98822263.jpg"/>
          <p:cNvPicPr>
            <a:picLocks noChangeAspect="1" noChangeArrowheads="1"/>
          </p:cNvPicPr>
          <p:nvPr/>
        </p:nvPicPr>
        <p:blipFill>
          <a:blip r:embed="rId2"/>
          <a:srcRect/>
          <a:stretch>
            <a:fillRect/>
          </a:stretch>
        </p:blipFill>
        <p:spPr bwMode="auto">
          <a:xfrm>
            <a:off x="0" y="0"/>
            <a:ext cx="9144000" cy="6857999"/>
          </a:xfrm>
          <a:prstGeom prst="rect">
            <a:avLst/>
          </a:prstGeom>
          <a:noFill/>
        </p:spPr>
      </p:pic>
      <p:sp>
        <p:nvSpPr>
          <p:cNvPr id="3" name="TextBox 2"/>
          <p:cNvSpPr txBox="1"/>
          <p:nvPr/>
        </p:nvSpPr>
        <p:spPr>
          <a:xfrm>
            <a:off x="1928794" y="500042"/>
            <a:ext cx="5715040" cy="5816977"/>
          </a:xfrm>
          <a:prstGeom prst="rect">
            <a:avLst/>
          </a:prstGeom>
          <a:noFill/>
        </p:spPr>
        <p:txBody>
          <a:bodyPr wrap="square" rtlCol="0">
            <a:spAutoFit/>
          </a:bodyPr>
          <a:lstStyle/>
          <a:p>
            <a:pPr algn="just"/>
            <a:r>
              <a:rPr lang="ru-RU" sz="2400" dirty="0" smtClean="0">
                <a:solidFill>
                  <a:srgbClr val="FF0000"/>
                </a:solidFill>
                <a:latin typeface="Times New Roman" pitchFamily="18" charset="0"/>
                <a:cs typeface="Times New Roman" pitchFamily="18" charset="0"/>
              </a:rPr>
              <a:t>   </a:t>
            </a:r>
            <a:r>
              <a:rPr lang="ru-RU" sz="2400" smtClean="0">
                <a:solidFill>
                  <a:srgbClr val="FF0000"/>
                </a:solidFill>
                <a:latin typeface="Times New Roman" pitchFamily="18" charset="0"/>
                <a:cs typeface="Times New Roman" pitchFamily="18" charset="0"/>
              </a:rPr>
              <a:t>Работа  нашего детского </a:t>
            </a:r>
            <a:r>
              <a:rPr lang="ru-RU" sz="2400" dirty="0" smtClean="0">
                <a:solidFill>
                  <a:srgbClr val="FF0000"/>
                </a:solidFill>
                <a:latin typeface="Times New Roman" pitchFamily="18" charset="0"/>
                <a:cs typeface="Times New Roman" pitchFamily="18" charset="0"/>
              </a:rPr>
              <a:t>сада  по выполнению плана преемственности началась  с заключения договора о сотрудничестве между детским садом   и школой  с опорой на современные нормативно-правовые документы в области образования.</a:t>
            </a:r>
          </a:p>
          <a:p>
            <a:pPr algn="just"/>
            <a:r>
              <a:rPr lang="ru-RU" sz="2400" b="1" dirty="0" smtClean="0">
                <a:solidFill>
                  <a:srgbClr val="FF0000"/>
                </a:solidFill>
                <a:latin typeface="Times New Roman" pitchFamily="18" charset="0"/>
                <a:cs typeface="Times New Roman" pitchFamily="18" charset="0"/>
              </a:rPr>
              <a:t>Была определена цель совместной деятельности:</a:t>
            </a:r>
            <a:endParaRPr lang="ru-RU" sz="2400" dirty="0" smtClean="0">
              <a:solidFill>
                <a:srgbClr val="FF0000"/>
              </a:solidFill>
              <a:latin typeface="Times New Roman" pitchFamily="18" charset="0"/>
              <a:cs typeface="Times New Roman" pitchFamily="18" charset="0"/>
            </a:endParaRPr>
          </a:p>
          <a:p>
            <a:pPr algn="just">
              <a:buFontTx/>
              <a:buChar char="-"/>
            </a:pPr>
            <a:r>
              <a:rPr lang="ru-RU" sz="2400" b="1" dirty="0" smtClean="0">
                <a:solidFill>
                  <a:srgbClr val="0070C0"/>
                </a:solidFill>
                <a:latin typeface="Times New Roman" pitchFamily="18" charset="0"/>
                <a:cs typeface="Times New Roman" pitchFamily="18" charset="0"/>
              </a:rPr>
              <a:t>создание благоприятных условий для воспитания и обучения детей, охраны и укрепления здоровья детей, обеспечения интеллектуального, физического и личностного развития будущих первоклассников.</a:t>
            </a:r>
          </a:p>
          <a:p>
            <a:pPr>
              <a:buFontTx/>
              <a:buChar char="-"/>
            </a:pPr>
            <a:endParaRPr lang="ru-RU" sz="1200" dirty="0" smtClean="0">
              <a:solidFill>
                <a:srgbClr val="FF0000"/>
              </a:solidFill>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Детсад\Desktop\Новая папкдля презентации на семинар\66317656.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TextBox 2"/>
          <p:cNvSpPr txBox="1"/>
          <p:nvPr/>
        </p:nvSpPr>
        <p:spPr>
          <a:xfrm>
            <a:off x="4500562" y="1071546"/>
            <a:ext cx="4071966" cy="1328023"/>
          </a:xfrm>
          <a:prstGeom prst="roundRect">
            <a:avLst/>
          </a:prstGeom>
          <a:solidFill>
            <a:srgbClr val="92D050"/>
          </a:solidFill>
          <a:ln w="38100">
            <a:solidFill>
              <a:schemeClr val="accent6">
                <a:lumMod val="75000"/>
              </a:schemeClr>
            </a:solidFill>
          </a:ln>
        </p:spPr>
        <p:txBody>
          <a:bodyPr wrap="square" rtlCol="0">
            <a:spAutoFit/>
          </a:bodyPr>
          <a:lstStyle/>
          <a:p>
            <a:pPr algn="ctr"/>
            <a:r>
              <a:rPr lang="ru-RU" b="1" dirty="0" smtClean="0">
                <a:solidFill>
                  <a:srgbClr val="C00000"/>
                </a:solidFill>
                <a:latin typeface="Times New Roman" pitchFamily="18" charset="0"/>
                <a:cs typeface="Times New Roman" pitchFamily="18" charset="0"/>
              </a:rPr>
              <a:t>ФОТО ОТЧЕТ ПО ВЫПОЛНЕНИЮ ПЛАНА ПРЕЕМСТВЕННОСТИ </a:t>
            </a:r>
          </a:p>
          <a:p>
            <a:pPr algn="ctr"/>
            <a:r>
              <a:rPr lang="ru-RU" b="1" dirty="0" smtClean="0">
                <a:solidFill>
                  <a:srgbClr val="C00000"/>
                </a:solidFill>
                <a:latin typeface="Times New Roman" pitchFamily="18" charset="0"/>
                <a:cs typeface="Times New Roman" pitchFamily="18" charset="0"/>
              </a:rPr>
              <a:t> МБДОУ № 4 «БЕРЕЗКА»</a:t>
            </a:r>
            <a:endParaRPr lang="ru-RU" b="1" dirty="0">
              <a:solidFill>
                <a:srgbClr val="C00000"/>
              </a:solidFill>
              <a:latin typeface="Times New Roman" pitchFamily="18" charset="0"/>
              <a:cs typeface="Times New Roman" pitchFamily="18" charset="0"/>
            </a:endParaRPr>
          </a:p>
        </p:txBody>
      </p:sp>
      <p:sp>
        <p:nvSpPr>
          <p:cNvPr id="4" name="TextBox 3"/>
          <p:cNvSpPr txBox="1"/>
          <p:nvPr/>
        </p:nvSpPr>
        <p:spPr>
          <a:xfrm>
            <a:off x="4357685" y="3143248"/>
            <a:ext cx="4071967" cy="1477328"/>
          </a:xfrm>
          <a:prstGeom prst="rect">
            <a:avLst/>
          </a:prstGeom>
          <a:noFill/>
        </p:spPr>
        <p:txBody>
          <a:bodyPr wrap="square" rtlCol="0">
            <a:spAutoFit/>
          </a:bodyPr>
          <a:lstStyle/>
          <a:p>
            <a:r>
              <a:rPr lang="ru-RU" b="1" dirty="0" smtClean="0">
                <a:solidFill>
                  <a:srgbClr val="0070C0"/>
                </a:solidFill>
                <a:latin typeface="Times New Roman" pitchFamily="18" charset="0"/>
                <a:cs typeface="Times New Roman" pitchFamily="18" charset="0"/>
              </a:rPr>
              <a:t>Посещение МБДОУ № 4 «Березка» учителем начальных классов Полещук Светланой Ивановной. </a:t>
            </a:r>
          </a:p>
          <a:p>
            <a:r>
              <a:rPr lang="ru-RU" b="1" dirty="0" smtClean="0">
                <a:solidFill>
                  <a:srgbClr val="0070C0"/>
                </a:solidFill>
                <a:latin typeface="Times New Roman" pitchFamily="18" charset="0"/>
                <a:cs typeface="Times New Roman" pitchFamily="18" charset="0"/>
              </a:rPr>
              <a:t>Беседа на тему « Самая важная профессия на земле- учитель!»</a:t>
            </a:r>
            <a:endParaRPr lang="ru-RU" b="1" dirty="0">
              <a:solidFill>
                <a:srgbClr val="0070C0"/>
              </a:solidFill>
              <a:latin typeface="Times New Roman" pitchFamily="18" charset="0"/>
              <a:cs typeface="Times New Roman" pitchFamily="18" charset="0"/>
            </a:endParaRPr>
          </a:p>
        </p:txBody>
      </p:sp>
      <p:pic>
        <p:nvPicPr>
          <p:cNvPr id="5" name="Рисунок 4" descr="C:\Users\Детсад\Desktop\IMG_20180426_163713.jpg"/>
          <p:cNvPicPr/>
          <p:nvPr/>
        </p:nvPicPr>
        <p:blipFill>
          <a:blip r:embed="rId3" cstate="print"/>
          <a:srcRect/>
          <a:stretch>
            <a:fillRect/>
          </a:stretch>
        </p:blipFill>
        <p:spPr bwMode="auto">
          <a:xfrm>
            <a:off x="714349" y="2285992"/>
            <a:ext cx="3643337" cy="4150791"/>
          </a:xfrm>
          <a:prstGeom prst="rect">
            <a:avLst/>
          </a:prstGeom>
          <a:ln>
            <a:noFill/>
          </a:ln>
          <a:effectLst>
            <a:glow rad="228600">
              <a:schemeClr val="accent5">
                <a:satMod val="175000"/>
                <a:alpha val="40000"/>
              </a:schemeClr>
            </a:glow>
            <a:outerShdw blurRad="292100" dist="139700" dir="2700000" algn="tl" rotWithShape="0">
              <a:srgbClr val="333333">
                <a:alpha val="65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Детсад\Desktop\Новая папкдля презентации на семинар\66317656.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TextBox 2"/>
          <p:cNvSpPr txBox="1"/>
          <p:nvPr/>
        </p:nvSpPr>
        <p:spPr>
          <a:xfrm>
            <a:off x="4143372" y="214290"/>
            <a:ext cx="3921138" cy="1477328"/>
          </a:xfrm>
          <a:prstGeom prst="rect">
            <a:avLst/>
          </a:prstGeom>
          <a:solidFill>
            <a:srgbClr val="FFFF00"/>
          </a:solidFill>
        </p:spPr>
        <p:txBody>
          <a:bodyPr wrap="square" rtlCol="0">
            <a:spAutoFit/>
          </a:bodyPr>
          <a:lstStyle/>
          <a:p>
            <a:pPr algn="ctr"/>
            <a:r>
              <a:rPr lang="ru-RU" b="1" dirty="0" smtClean="0">
                <a:solidFill>
                  <a:srgbClr val="0070C0"/>
                </a:solidFill>
                <a:latin typeface="Times New Roman" pitchFamily="18" charset="0"/>
                <a:cs typeface="Times New Roman" pitchFamily="18" charset="0"/>
              </a:rPr>
              <a:t>«Школа будущего первоклассника</a:t>
            </a:r>
            <a:r>
              <a:rPr lang="ru-RU" b="1" dirty="0" smtClean="0">
                <a:solidFill>
                  <a:srgbClr val="0070C0"/>
                </a:solidFill>
                <a:latin typeface="Times New Roman" pitchFamily="18" charset="0"/>
                <a:cs typeface="Times New Roman" pitchFamily="18" charset="0"/>
              </a:rPr>
              <a:t>»</a:t>
            </a:r>
          </a:p>
          <a:p>
            <a:pPr algn="ctr"/>
            <a:r>
              <a:rPr lang="ru-RU" b="1" dirty="0" smtClean="0">
                <a:solidFill>
                  <a:srgbClr val="0070C0"/>
                </a:solidFill>
                <a:latin typeface="Times New Roman" pitchFamily="18" charset="0"/>
                <a:cs typeface="Times New Roman" pitchFamily="18" charset="0"/>
              </a:rPr>
              <a:t>работает в школе </a:t>
            </a:r>
          </a:p>
          <a:p>
            <a:pPr algn="ctr"/>
            <a:r>
              <a:rPr lang="ru-RU" b="1" dirty="0" smtClean="0">
                <a:solidFill>
                  <a:srgbClr val="0070C0"/>
                </a:solidFill>
                <a:latin typeface="Times New Roman" pitchFamily="18" charset="0"/>
                <a:cs typeface="Times New Roman" pitchFamily="18" charset="0"/>
              </a:rPr>
              <a:t> с октября по май ,ее посещают  дети подготовительной  к школе группы детского сада</a:t>
            </a:r>
            <a:endParaRPr lang="ru-RU" b="1" dirty="0">
              <a:solidFill>
                <a:srgbClr val="0070C0"/>
              </a:solidFill>
              <a:latin typeface="Times New Roman" pitchFamily="18" charset="0"/>
              <a:cs typeface="Times New Roman" pitchFamily="18" charset="0"/>
            </a:endParaRPr>
          </a:p>
        </p:txBody>
      </p:sp>
      <p:pic>
        <p:nvPicPr>
          <p:cNvPr id="4" name="Рисунок 3" descr="C:\Users\Детсад\Desktop\IMG-20180418-WA0049.jpg"/>
          <p:cNvPicPr/>
          <p:nvPr/>
        </p:nvPicPr>
        <p:blipFill>
          <a:blip r:embed="rId3"/>
          <a:srcRect/>
          <a:stretch>
            <a:fillRect/>
          </a:stretch>
        </p:blipFill>
        <p:spPr bwMode="auto">
          <a:xfrm>
            <a:off x="142845" y="1857364"/>
            <a:ext cx="6643734" cy="4214842"/>
          </a:xfrm>
          <a:prstGeom prst="rect">
            <a:avLst/>
          </a:prstGeom>
          <a:ln w="190500" cap="sq">
            <a:solidFill>
              <a:schemeClr val="accent6">
                <a:lumMod val="60000"/>
                <a:lumOff val="4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Прямоугольник 5"/>
          <p:cNvSpPr/>
          <p:nvPr/>
        </p:nvSpPr>
        <p:spPr>
          <a:xfrm>
            <a:off x="6715140" y="2967335"/>
            <a:ext cx="2214578" cy="1754326"/>
          </a:xfrm>
          <a:prstGeom prst="rect">
            <a:avLst/>
          </a:prstGeom>
          <a:solidFill>
            <a:srgbClr val="FFFF00"/>
          </a:solidFill>
        </p:spPr>
        <p:txBody>
          <a:bodyPr wrap="square">
            <a:spAutoFit/>
          </a:bodyPr>
          <a:lstStyle/>
          <a:p>
            <a:pPr algn="ctr"/>
            <a:r>
              <a:rPr lang="ru-RU" b="1" dirty="0" smtClean="0">
                <a:solidFill>
                  <a:srgbClr val="FF0000"/>
                </a:solidFill>
                <a:latin typeface="Times New Roman" pitchFamily="18" charset="0"/>
                <a:cs typeface="Times New Roman" pitchFamily="18" charset="0"/>
              </a:rPr>
              <a:t>Подготовку к школе ведет учитель начальных классов</a:t>
            </a:r>
          </a:p>
          <a:p>
            <a:pPr algn="ctr"/>
            <a:r>
              <a:rPr lang="ru-RU" b="1" dirty="0" smtClean="0">
                <a:solidFill>
                  <a:srgbClr val="FF0000"/>
                </a:solidFill>
                <a:latin typeface="Times New Roman" pitchFamily="18" charset="0"/>
                <a:cs typeface="Times New Roman" pitchFamily="18" charset="0"/>
              </a:rPr>
              <a:t> Карпенко Ольга Викторовна</a:t>
            </a:r>
            <a:endParaRPr lang="ru-RU" b="1" dirty="0">
              <a:solidFill>
                <a:srgbClr val="FF0000"/>
              </a:solidFill>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Детсад\Desktop\Новая папкдля презентации на семинар\66317656.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3" name="Рисунок 2" descr="C:\Users\Детсад\Desktop\IMG-20180418-WA0048.jpg"/>
          <p:cNvPicPr/>
          <p:nvPr/>
        </p:nvPicPr>
        <p:blipFill>
          <a:blip r:embed="rId3"/>
          <a:srcRect/>
          <a:stretch>
            <a:fillRect/>
          </a:stretch>
        </p:blipFill>
        <p:spPr bwMode="auto">
          <a:xfrm>
            <a:off x="1500166" y="1357298"/>
            <a:ext cx="6542112" cy="4741071"/>
          </a:xfrm>
          <a:prstGeom prst="rect">
            <a:avLst/>
          </a:prstGeom>
          <a:ln w="190500" cap="sq">
            <a:solidFill>
              <a:schemeClr val="accent6">
                <a:lumMod val="75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1" descr="C:\Users\Детсад\Desktop\Новая папкдля презентации на семинар\98822263.jpg"/>
          <p:cNvPicPr>
            <a:picLocks noChangeAspect="1" noChangeArrowheads="1"/>
          </p:cNvPicPr>
          <p:nvPr/>
        </p:nvPicPr>
        <p:blipFill>
          <a:blip r:embed="rId2"/>
          <a:srcRect/>
          <a:stretch>
            <a:fillRect/>
          </a:stretch>
        </p:blipFill>
        <p:spPr bwMode="auto">
          <a:xfrm>
            <a:off x="0" y="0"/>
            <a:ext cx="9144000" cy="6857999"/>
          </a:xfrm>
          <a:prstGeom prst="rect">
            <a:avLst/>
          </a:prstGeom>
          <a:noFill/>
        </p:spPr>
      </p:pic>
      <p:sp>
        <p:nvSpPr>
          <p:cNvPr id="3" name="TextBox 2"/>
          <p:cNvSpPr txBox="1"/>
          <p:nvPr/>
        </p:nvSpPr>
        <p:spPr>
          <a:xfrm>
            <a:off x="1714480" y="714356"/>
            <a:ext cx="5000660" cy="707886"/>
          </a:xfrm>
          <a:prstGeom prst="rect">
            <a:avLst/>
          </a:prstGeom>
          <a:noFill/>
        </p:spPr>
        <p:txBody>
          <a:bodyPr wrap="square" rtlCol="0">
            <a:spAutoFit/>
          </a:bodyPr>
          <a:lstStyle/>
          <a:p>
            <a:pPr algn="ctr"/>
            <a:r>
              <a:rPr lang="ru-RU" sz="2000" b="1" dirty="0" smtClean="0">
                <a:solidFill>
                  <a:srgbClr val="FF0000"/>
                </a:solidFill>
                <a:latin typeface="Times New Roman" pitchFamily="18" charset="0"/>
                <a:cs typeface="Times New Roman" pitchFamily="18" charset="0"/>
              </a:rPr>
              <a:t>Оформление стендов для родителей будущих первоклассников</a:t>
            </a:r>
            <a:endParaRPr lang="ru-RU" sz="2000" b="1" dirty="0">
              <a:solidFill>
                <a:srgbClr val="FF0000"/>
              </a:solidFill>
              <a:latin typeface="Times New Roman" pitchFamily="18" charset="0"/>
              <a:cs typeface="Times New Roman" pitchFamily="18" charset="0"/>
            </a:endParaRPr>
          </a:p>
        </p:txBody>
      </p:sp>
      <p:pic>
        <p:nvPicPr>
          <p:cNvPr id="5" name="Рисунок 4" descr="C:\Users\Детсад\Desktop\IMG-20180426-WA0040.jpg"/>
          <p:cNvPicPr/>
          <p:nvPr/>
        </p:nvPicPr>
        <p:blipFill>
          <a:blip r:embed="rId3"/>
          <a:srcRect/>
          <a:stretch>
            <a:fillRect/>
          </a:stretch>
        </p:blipFill>
        <p:spPr bwMode="auto">
          <a:xfrm>
            <a:off x="214282" y="3000372"/>
            <a:ext cx="3286148" cy="35004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Рисунок 5" descr="C:\Users\Детсад\Desktop\IMG-20180426-WA0049.jpg"/>
          <p:cNvPicPr/>
          <p:nvPr/>
        </p:nvPicPr>
        <p:blipFill>
          <a:blip r:embed="rId3"/>
          <a:srcRect/>
          <a:stretch>
            <a:fillRect/>
          </a:stretch>
        </p:blipFill>
        <p:spPr bwMode="auto">
          <a:xfrm>
            <a:off x="3714744" y="1928802"/>
            <a:ext cx="4929222" cy="42862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p:cNvSpPr txBox="1"/>
          <p:nvPr/>
        </p:nvSpPr>
        <p:spPr>
          <a:xfrm>
            <a:off x="2428860" y="1428736"/>
            <a:ext cx="3559949" cy="400110"/>
          </a:xfrm>
          <a:prstGeom prst="rect">
            <a:avLst/>
          </a:prstGeom>
          <a:noFill/>
        </p:spPr>
        <p:txBody>
          <a:bodyPr wrap="none" rtlCol="0">
            <a:spAutoFit/>
          </a:bodyPr>
          <a:lstStyle/>
          <a:p>
            <a:r>
              <a:rPr lang="ru-RU" b="1" dirty="0" smtClean="0">
                <a:solidFill>
                  <a:srgbClr val="951B75"/>
                </a:solidFill>
              </a:rPr>
              <a:t>«</a:t>
            </a:r>
            <a:r>
              <a:rPr lang="ru-RU" sz="2000" b="1" dirty="0" smtClean="0">
                <a:solidFill>
                  <a:srgbClr val="951B75"/>
                </a:solidFill>
                <a:latin typeface="Times New Roman" pitchFamily="18" charset="0"/>
                <a:cs typeface="Times New Roman" pitchFamily="18" charset="0"/>
              </a:rPr>
              <a:t>Советы Доктора Айболита»</a:t>
            </a:r>
            <a:endParaRPr lang="ru-RU" sz="2000" b="1" dirty="0">
              <a:solidFill>
                <a:srgbClr val="951B75"/>
              </a:solidFill>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 descr="C:\Users\Детсад\Desktop\Новая папкдля презентации на семинар\98822263.jpg"/>
          <p:cNvPicPr>
            <a:picLocks noChangeAspect="1" noChangeArrowheads="1"/>
          </p:cNvPicPr>
          <p:nvPr/>
        </p:nvPicPr>
        <p:blipFill>
          <a:blip r:embed="rId2"/>
          <a:srcRect/>
          <a:stretch>
            <a:fillRect/>
          </a:stretch>
        </p:blipFill>
        <p:spPr bwMode="auto">
          <a:xfrm>
            <a:off x="0" y="0"/>
            <a:ext cx="9144000" cy="6857999"/>
          </a:xfrm>
          <a:prstGeom prst="rect">
            <a:avLst/>
          </a:prstGeom>
          <a:noFill/>
        </p:spPr>
      </p:pic>
      <p:pic>
        <p:nvPicPr>
          <p:cNvPr id="3" name="Рисунок 2" descr="C:\Users\Детсад\Desktop\IMG-20180426-WA0054.jpg"/>
          <p:cNvPicPr/>
          <p:nvPr/>
        </p:nvPicPr>
        <p:blipFill>
          <a:blip r:embed="rId3"/>
          <a:srcRect/>
          <a:stretch>
            <a:fillRect/>
          </a:stretch>
        </p:blipFill>
        <p:spPr bwMode="auto">
          <a:xfrm>
            <a:off x="285720" y="1714488"/>
            <a:ext cx="8572559" cy="4786346"/>
          </a:xfrm>
          <a:prstGeom prst="rect">
            <a:avLst/>
          </a:prstGeom>
          <a:solidFill>
            <a:srgbClr val="FFFFFF">
              <a:shade val="85000"/>
            </a:srgbClr>
          </a:solidFill>
          <a:ln w="190500" cap="rnd">
            <a:solidFill>
              <a:srgbClr val="92D05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TextBox 3"/>
          <p:cNvSpPr txBox="1"/>
          <p:nvPr/>
        </p:nvSpPr>
        <p:spPr>
          <a:xfrm>
            <a:off x="2071670" y="500042"/>
            <a:ext cx="5500727" cy="1015663"/>
          </a:xfrm>
          <a:prstGeom prst="rect">
            <a:avLst/>
          </a:prstGeom>
          <a:noFill/>
        </p:spPr>
        <p:txBody>
          <a:bodyPr wrap="square" rtlCol="0">
            <a:spAutoFit/>
          </a:bodyPr>
          <a:lstStyle/>
          <a:p>
            <a:pPr algn="ctr"/>
            <a:r>
              <a:rPr lang="ru-RU" sz="2000" b="1" dirty="0" smtClean="0">
                <a:solidFill>
                  <a:srgbClr val="0070C0"/>
                </a:solidFill>
                <a:latin typeface="Times New Roman" pitchFamily="18" charset="0"/>
                <a:cs typeface="Times New Roman" pitchFamily="18" charset="0"/>
              </a:rPr>
              <a:t>Консультация для родителей</a:t>
            </a:r>
          </a:p>
          <a:p>
            <a:pPr algn="ctr"/>
            <a:r>
              <a:rPr lang="ru-RU" sz="2000" b="1" dirty="0" smtClean="0">
                <a:solidFill>
                  <a:srgbClr val="0070C0"/>
                </a:solidFill>
                <a:latin typeface="Times New Roman" pitchFamily="18" charset="0"/>
                <a:cs typeface="Times New Roman" pitchFamily="18" charset="0"/>
              </a:rPr>
              <a:t> «Как правильно подготовить ребенка  к школе»</a:t>
            </a:r>
            <a:endParaRPr lang="ru-RU" sz="2000" b="1" dirty="0">
              <a:solidFill>
                <a:srgbClr val="0070C0"/>
              </a:solidFill>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354</TotalTime>
  <Words>357</Words>
  <Application>Microsoft Office PowerPoint</Application>
  <PresentationFormat>Экран (4:3)</PresentationFormat>
  <Paragraphs>49</Paragraphs>
  <Slides>22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Детсад</dc:creator>
  <cp:lastModifiedBy>Детсад</cp:lastModifiedBy>
  <cp:revision>35</cp:revision>
  <dcterms:created xsi:type="dcterms:W3CDTF">2018-04-26T06:46:22Z</dcterms:created>
  <dcterms:modified xsi:type="dcterms:W3CDTF">2018-04-26T23:42:56Z</dcterms:modified>
</cp:coreProperties>
</file>