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4" r:id="rId4"/>
    <p:sldId id="259" r:id="rId5"/>
    <p:sldId id="260" r:id="rId6"/>
    <p:sldId id="262" r:id="rId7"/>
    <p:sldId id="261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19A73B"/>
    <a:srgbClr val="3399FF"/>
    <a:srgbClr val="66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63" autoAdjust="0"/>
    <p:restoredTop sz="94660"/>
  </p:normalViewPr>
  <p:slideViewPr>
    <p:cSldViewPr>
      <p:cViewPr>
        <p:scale>
          <a:sx n="100" d="100"/>
          <a:sy n="100" d="100"/>
        </p:scale>
        <p:origin x="-300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B17A-4BE2-459D-BB3A-58273BBA1F86}" type="datetimeFigureOut">
              <a:rPr lang="ru-RU" smtClean="0"/>
              <a:pPr/>
              <a:t>25.02.2017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82ED-A01A-4924-A23A-9E56AA15F2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B17A-4BE2-459D-BB3A-58273BBA1F86}" type="datetimeFigureOut">
              <a:rPr lang="ru-RU" smtClean="0"/>
              <a:pPr/>
              <a:t>25.02.2017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82ED-A01A-4924-A23A-9E56AA15F2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B17A-4BE2-459D-BB3A-58273BBA1F86}" type="datetimeFigureOut">
              <a:rPr lang="ru-RU" smtClean="0"/>
              <a:pPr/>
              <a:t>25.02.2017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82ED-A01A-4924-A23A-9E56AA15F2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B17A-4BE2-459D-BB3A-58273BBA1F86}" type="datetimeFigureOut">
              <a:rPr lang="ru-RU" smtClean="0"/>
              <a:pPr/>
              <a:t>25.02.2017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82ED-A01A-4924-A23A-9E56AA15F2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B17A-4BE2-459D-BB3A-58273BBA1F86}" type="datetimeFigureOut">
              <a:rPr lang="ru-RU" smtClean="0"/>
              <a:pPr/>
              <a:t>25.02.2017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82ED-A01A-4924-A23A-9E56AA15F2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B17A-4BE2-459D-BB3A-58273BBA1F86}" type="datetimeFigureOut">
              <a:rPr lang="ru-RU" smtClean="0"/>
              <a:pPr/>
              <a:t>25.02.2017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82ED-A01A-4924-A23A-9E56AA15F2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B17A-4BE2-459D-BB3A-58273BBA1F86}" type="datetimeFigureOut">
              <a:rPr lang="ru-RU" smtClean="0"/>
              <a:pPr/>
              <a:t>25.02.2017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82ED-A01A-4924-A23A-9E56AA15F2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B17A-4BE2-459D-BB3A-58273BBA1F86}" type="datetimeFigureOut">
              <a:rPr lang="ru-RU" smtClean="0"/>
              <a:pPr/>
              <a:t>25.02.2017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82ED-A01A-4924-A23A-9E56AA15F2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B17A-4BE2-459D-BB3A-58273BBA1F86}" type="datetimeFigureOut">
              <a:rPr lang="ru-RU" smtClean="0"/>
              <a:pPr/>
              <a:t>25.02.2017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82ED-A01A-4924-A23A-9E56AA15F2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B17A-4BE2-459D-BB3A-58273BBA1F86}" type="datetimeFigureOut">
              <a:rPr lang="ru-RU" smtClean="0"/>
              <a:pPr/>
              <a:t>25.02.2017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82ED-A01A-4924-A23A-9E56AA15F2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B17A-4BE2-459D-BB3A-58273BBA1F86}" type="datetimeFigureOut">
              <a:rPr lang="ru-RU" smtClean="0"/>
              <a:pPr/>
              <a:t>25.02.2017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82ED-A01A-4924-A23A-9E56AA15F2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9B17A-4BE2-459D-BB3A-58273BBA1F86}" type="datetimeFigureOut">
              <a:rPr lang="ru-RU" smtClean="0"/>
              <a:pPr/>
              <a:t>25.02.2017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382ED-A01A-4924-A23A-9E56AA15F2F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3.jpeg"/><Relationship Id="rId4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береза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911" y="357166"/>
            <a:ext cx="7215238" cy="702588"/>
          </a:xfrm>
          <a:prstGeom prst="snip2Same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Современные педагогические технологии используемые в</a:t>
            </a:r>
          </a:p>
          <a:p>
            <a:pPr algn="ctr"/>
            <a:r>
              <a:rPr lang="ru-RU" b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МБДОУ № 4 «Березка» пос.Новонежино ШМР</a:t>
            </a:r>
            <a:endParaRPr lang="ru-RU" b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1214422"/>
            <a:ext cx="3428992" cy="177069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Современные педагогические технологии в дошкольном образовании направлены на реализацию государственных стандартов дошкольного образования.</a:t>
            </a:r>
          </a:p>
          <a:p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214810" y="1285860"/>
            <a:ext cx="4143404" cy="923330"/>
          </a:xfrm>
          <a:prstGeom prst="rect">
            <a:avLst/>
          </a:prstGeom>
          <a:solidFill>
            <a:srgbClr val="92D050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Взрослый в общении с детьми придерживается положения: 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«Не рядом, не над ним, а вместе!»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571876"/>
            <a:ext cx="3428992" cy="2585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Основные требования 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(критерии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 педагогической технологии: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Концептуальность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Системность</a:t>
            </a:r>
          </a:p>
          <a:p>
            <a:pPr lvl="0" algn="just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Управляемость</a:t>
            </a:r>
          </a:p>
          <a:p>
            <a:pPr lvl="0" algn="just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Эффективность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Воспроизводимость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786314" y="5286388"/>
            <a:ext cx="3357586" cy="1298377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Технологии проектной деятельности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643438" y="2500307"/>
            <a:ext cx="3357586" cy="116853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Технология исследовательской деятельности</a:t>
            </a:r>
            <a:endParaRPr lang="ru-RU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4714876" y="4071942"/>
            <a:ext cx="3357585" cy="90886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Игровая технология </a:t>
            </a:r>
            <a:r>
              <a:rPr lang="ru-RU" b="1" dirty="0"/>
              <a:t>В. В. </a:t>
            </a:r>
            <a:r>
              <a:rPr lang="ru-RU" b="1" dirty="0" err="1"/>
              <a:t>Воскобовича</a:t>
            </a:r>
            <a:endParaRPr lang="ru-RU" b="1" dirty="0"/>
          </a:p>
        </p:txBody>
      </p:sp>
      <p:sp>
        <p:nvSpPr>
          <p:cNvPr id="20" name="Стрелка вправо с вырезом 19"/>
          <p:cNvSpPr/>
          <p:nvPr/>
        </p:nvSpPr>
        <p:spPr>
          <a:xfrm>
            <a:off x="3428992" y="1428736"/>
            <a:ext cx="785818" cy="91326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>
            <a:off x="785786" y="2857496"/>
            <a:ext cx="1857388" cy="7143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6143636" y="2214554"/>
            <a:ext cx="484632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6215074" y="3643314"/>
            <a:ext cx="484632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6286512" y="5000636"/>
            <a:ext cx="484632" cy="3354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с вырезом 25"/>
          <p:cNvSpPr/>
          <p:nvPr/>
        </p:nvSpPr>
        <p:spPr>
          <a:xfrm>
            <a:off x="3428992" y="3929066"/>
            <a:ext cx="1285884" cy="107157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р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Рисунок 4" descr="C:\Users\Детсад\Desktop\ира в презентацию\IMG_20170221_1123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"/>
            <a:ext cx="3286148" cy="27860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C:\Users\Детсад\Desktop\ира в презентацию\IMG_20170221_1124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"/>
            <a:ext cx="3214710" cy="3071810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C:\Users\Детсад\Desktop\ира в презентацию\IMG_20170221_11400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19" y="2928934"/>
            <a:ext cx="3000397" cy="3565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 descr="C:\Users\Детсад\Desktop\ира в презентацию\IMG_20170221_11401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3143248"/>
            <a:ext cx="3000396" cy="37147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 prst="riblet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р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857225" y="214290"/>
            <a:ext cx="7215238" cy="207740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Технология проектной деятельности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олгосрочный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 по нравственно-патриотическому воспитанию в старшей группе представляет педагог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Пронина Марина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Минехановна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2428868"/>
            <a:ext cx="3500429" cy="4014788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Чем моложе ребенок, тем непосредственнее должно быть</a:t>
            </a:r>
            <a:endParaRPr lang="ru-RU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 нравственное 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воспитание, тем больше должно его 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учить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 приучать к хорошим чувствам, наклонностям и</a:t>
            </a:r>
            <a:endParaRPr lang="ru-RU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манерам, основывая все преимущественно на привычке</a:t>
            </a:r>
            <a:endParaRPr lang="ru-RU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В. Г. Белинский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6116" y="2285992"/>
            <a:ext cx="528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4143372" y="2357430"/>
            <a:ext cx="4500594" cy="4590574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19A73B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Патриотизм - любовь к Родине, преданность ей, ответственность и гордость за нее, желание трудиться на ее благо, беречь и умножать ее богатства - начинает формироваться уже в дошкольном возрасте. Невозможно воспитать чувство собственного достоинства, уверенность в себе, а  следовательно, полноценную личность, без уважения к истории и культуре своего Отечества, к его государственной символике. «Концепция патриотического воспитания граждан РФ»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19A73B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19A73B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Нельзя быть патриотом, не чувствуя личной связи с Родиной, не зная, как любили и берегли ее наши предки, наши отцы и деды. Нет сомнения в том, что уже в детском саду в результате целенаправленной воспитательной, систематической работы у детей могут быть сформированы элементы гражданственности и патриотизма.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19A73B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р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2428860" y="214290"/>
            <a:ext cx="4500594" cy="369332"/>
          </a:xfrm>
          <a:prstGeom prst="rect">
            <a:avLst/>
          </a:prstGeom>
          <a:solidFill>
            <a:srgbClr val="00B05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      </a:t>
            </a:r>
            <a:r>
              <a:rPr lang="ru-RU" b="1" dirty="0" err="1" smtClean="0"/>
              <a:t>Новонежинские</a:t>
            </a:r>
            <a:r>
              <a:rPr lang="ru-RU" b="1" dirty="0" smtClean="0"/>
              <a:t>         просторы</a:t>
            </a:r>
            <a:endParaRPr lang="ru-RU" b="1" dirty="0"/>
          </a:p>
        </p:txBody>
      </p:sp>
      <p:pic>
        <p:nvPicPr>
          <p:cNvPr id="7" name="Рисунок 6" descr="C:\Users\Детсад\Documents\IMG_20161222_00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2857472"/>
            <a:ext cx="3714744" cy="4000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 descr="C:\Users\Детсад\Desktop\Они делали историю села\IMG_20161221_00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714356"/>
            <a:ext cx="5000660" cy="59293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 descr="C:\Users\Детсад\Documents\IMG_20161222_0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642918"/>
            <a:ext cx="2357454" cy="26432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р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9697" name="Object 1"/>
          <p:cNvGraphicFramePr>
            <a:graphicFrameLocks noChangeAspect="1"/>
          </p:cNvGraphicFramePr>
          <p:nvPr/>
        </p:nvGraphicFramePr>
        <p:xfrm>
          <a:off x="1" y="0"/>
          <a:ext cx="3286116" cy="3071810"/>
        </p:xfrm>
        <a:graphic>
          <a:graphicData uri="http://schemas.openxmlformats.org/presentationml/2006/ole">
            <p:oleObj spid="_x0000_s29697" name="PDF" r:id="rId4" imgW="0" imgH="0" progId="FoxitReader.Document">
              <p:embed/>
            </p:oleObj>
          </a:graphicData>
        </a:graphic>
      </p:graphicFrame>
      <p:pic>
        <p:nvPicPr>
          <p:cNvPr id="5" name="Рисунок 4" descr="C:\Users\Детсад\Desktop\Они делали историю села\IMG_20161221_001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143248"/>
            <a:ext cx="3571869" cy="37147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Рисунок 7" descr="C:\Users\Детсад\Desktop\Они делали историю села\IMG_20161221_00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2143116"/>
            <a:ext cx="3000396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 descr="C:\Users\Детсад\Desktop\Они делали историю села\IMG_20161221_001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7884" y="3786190"/>
            <a:ext cx="3286116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3500431" y="0"/>
            <a:ext cx="2357453" cy="2031325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Заслуженные люди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Новонежинского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сельского поселения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Лось Николай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Ефимович,более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30 лет проработал связистом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29454" y="1643050"/>
            <a:ext cx="1857388" cy="2031325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Лемишко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Елена Викторовна,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директор МБОУ СОШ № 26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пос.Новонежиноучитель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3-ем поколении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р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715148"/>
          </a:xfrm>
          <a:prstGeom prst="rect">
            <a:avLst/>
          </a:prstGeom>
        </p:spPr>
      </p:pic>
      <p:pic>
        <p:nvPicPr>
          <p:cNvPr id="3" name="Рисунок 2" descr="C:\Users\Детсад\Desktop\Они делали историю села\IMG_20161221_00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785794"/>
            <a:ext cx="5000660" cy="58579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142976" y="214290"/>
            <a:ext cx="6572296" cy="646331"/>
          </a:xfrm>
          <a:prstGeom prst="rect">
            <a:avLst/>
          </a:prstGeom>
          <a:solidFill>
            <a:srgbClr val="92D05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Они сражались за Родину .Памятник </a:t>
            </a:r>
            <a:r>
              <a:rPr lang="ru-RU" dirty="0" err="1" smtClean="0"/>
              <a:t>новонежинцам</a:t>
            </a:r>
            <a:r>
              <a:rPr lang="ru-RU" dirty="0" smtClean="0"/>
              <a:t>, погибшим в Великой отечественной войне  1941-1945 </a:t>
            </a:r>
            <a:r>
              <a:rPr lang="ru-RU" dirty="0" err="1" smtClean="0"/>
              <a:t>гг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р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 descr="C:\Users\Детсад\Desktop\Природа пНовонежино\IMG_20161221_00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908" y="1135900"/>
            <a:ext cx="3571900" cy="52934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C:\Users\Детсад\Desktop\Природа пНовонежино\IMG_20161221_00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500042"/>
            <a:ext cx="4214841" cy="4921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C:\Users\Детсад\Desktop\Природа пНовонежино\IMG_20161221_000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3429000"/>
            <a:ext cx="3071802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14282" y="428604"/>
            <a:ext cx="2643206" cy="369332"/>
          </a:xfrm>
          <a:prstGeom prst="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Природа родного края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р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908" y="0"/>
            <a:ext cx="9143999" cy="6858000"/>
          </a:xfrm>
          <a:prstGeom prst="rect">
            <a:avLst/>
          </a:prstGeom>
        </p:spPr>
      </p:pic>
      <p:pic>
        <p:nvPicPr>
          <p:cNvPr id="3" name="Рисунок 2" descr="C:\Users\Детсад\Desktop\Природа пНовонежино\IMG_20161221_00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908" y="1643050"/>
            <a:ext cx="3643339" cy="52149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C:\Users\Детсад\Documents\IMG_20161222_00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142852"/>
            <a:ext cx="3571900" cy="4429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C:\Users\Детсад\Desktop\Природа пНовонежино\IMG_20161221_00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3500438"/>
            <a:ext cx="3214678" cy="33575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285720" y="642918"/>
            <a:ext cx="250033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err="1" smtClean="0"/>
              <a:t>Новонежинская</a:t>
            </a:r>
            <a:r>
              <a:rPr lang="ru-RU" dirty="0" smtClean="0"/>
              <a:t> земля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р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1" y="1397000"/>
          <a:ext cx="3857619" cy="4889520"/>
        </p:xfrm>
        <a:graphic>
          <a:graphicData uri="http://schemas.openxmlformats.org/presentationml/2006/ole">
            <p:oleObj spid="_x0000_s35842" name="PDF" r:id="rId4" imgW="0" imgH="0" progId="FoxitReader.Document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28795" y="0"/>
            <a:ext cx="2428892" cy="116853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Наши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экскурсии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8662" y="928670"/>
            <a:ext cx="1357322" cy="519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Аптека</a:t>
            </a:r>
            <a:endParaRPr lang="ru-RU" dirty="0"/>
          </a:p>
        </p:txBody>
      </p:sp>
      <p:pic>
        <p:nvPicPr>
          <p:cNvPr id="35843" name="Picture 3" descr="C:\Users\Детсад\Desktop\Моя МАЛАЯ РОДИНА\Приложение к программе Моя малая Родина (3) Наши экскурсии\В библиотеке и магазин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0"/>
            <a:ext cx="428628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000496" y="1785926"/>
            <a:ext cx="1873360" cy="51935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Библиотека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857620" y="4643446"/>
            <a:ext cx="1500198" cy="519351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Магазин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546" y="274638"/>
            <a:ext cx="5214974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357290" y="0"/>
            <a:ext cx="6643734" cy="2072938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Технологию исследовательской деятельности представляет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 Пронина Марина </a:t>
            </a:r>
            <a:r>
              <a:rPr lang="ru-RU" sz="2000" b="1" dirty="0" err="1" smtClean="0">
                <a:solidFill>
                  <a:srgbClr val="7030A0"/>
                </a:solidFill>
              </a:rPr>
              <a:t>Минехановна</a:t>
            </a:r>
            <a:r>
              <a:rPr lang="ru-RU" sz="2000" b="1" dirty="0" smtClean="0">
                <a:solidFill>
                  <a:srgbClr val="7030A0"/>
                </a:solidFill>
              </a:rPr>
              <a:t>,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 высшее педагогическое  образование,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первая квалификационная категория 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72462" y="17144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5362" name="Picture 2" descr="C:\Users\Детсад\Desktop\ФОТО РППС МБДОУ № 4\P10308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928802"/>
            <a:ext cx="4286248" cy="40719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70C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 descr="C:\Users\Детсад\Desktop\для конкурса ДОУ марина\IMG_20170207_1721456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000372"/>
            <a:ext cx="4756163" cy="3455187"/>
          </a:xfrm>
          <a:prstGeom prst="rect">
            <a:avLst/>
          </a:prstGeom>
          <a:ln w="1905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TextBox 12"/>
          <p:cNvSpPr txBox="1"/>
          <p:nvPr/>
        </p:nvSpPr>
        <p:spPr>
          <a:xfrm>
            <a:off x="4786314" y="2143116"/>
            <a:ext cx="3500462" cy="702588"/>
          </a:xfrm>
          <a:prstGeom prst="snip2Same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Опытно-исследовательская  зона в старшей группе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р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286843" cy="6858000"/>
          </a:xfrm>
        </p:spPr>
      </p:pic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-214346" y="0"/>
          <a:ext cx="4571999" cy="6858000"/>
        </p:xfrm>
        <a:graphic>
          <a:graphicData uri="http://schemas.openxmlformats.org/presentationml/2006/ole">
            <p:oleObj spid="_x0000_s6146" name="PDF" r:id="rId4" imgW="0" imgH="0" progId="FoxitReader.Document">
              <p:embed/>
            </p:oleObj>
          </a:graphicData>
        </a:graphic>
      </p:graphicFrame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4714876" y="285728"/>
          <a:ext cx="4429124" cy="6429420"/>
        </p:xfrm>
        <a:graphic>
          <a:graphicData uri="http://schemas.openxmlformats.org/presentationml/2006/ole">
            <p:oleObj spid="_x0000_s6147" name="PDF" r:id="rId5" imgW="0" imgH="0" progId="FoxitReader.Document">
              <p:embed/>
            </p:oleObj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Детсад\Desktop\для конкурса ДОУ марина\IMG_20170207_17231512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14289"/>
            <a:ext cx="3929057" cy="3071835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C:\Users\Детсад\Desktop\для конкурса ДОУ марина\IMG_20170207_1724218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85728"/>
            <a:ext cx="4572032" cy="3429025"/>
          </a:xfrm>
          <a:prstGeom prst="rect">
            <a:avLst/>
          </a:prstGeom>
          <a:ln w="190500" cap="sq">
            <a:solidFill>
              <a:schemeClr val="accent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C:\Users\Детсад\Desktop\для конкурса ДОУ марина\IMG_20170207_17233216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500438"/>
            <a:ext cx="4000495" cy="3143272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386" name="Picture 2" descr="C:\Users\Детсад\Desktop\для конкурса ДОУ марина\IMG_20170207_135243922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857629"/>
            <a:ext cx="3929090" cy="2857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р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Рисунок 4" descr="C:\Users\Детсад\Desktop\для конкурса ДОУ марина\IMG_20170208_0942142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3" y="571480"/>
            <a:ext cx="2786081" cy="27860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C:\Users\джон\Desktop\IMG-20170206-WA000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357166"/>
            <a:ext cx="5857916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Детсад\Desktop\для конкурса ДОУ марина\IMG_20170208_09503913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86190"/>
            <a:ext cx="2928926" cy="29289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р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Рисунок 4" descr="C:\Users\джон\Desktop\IMG-20170206-WA000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8715436" cy="67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р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Рисунок 4" descr="C:\Users\джон\Desktop\IMG-20170206-WA000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0"/>
            <a:ext cx="8715435" cy="660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р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1714480" y="214290"/>
            <a:ext cx="5500726" cy="1754326"/>
          </a:xfrm>
          <a:prstGeom prst="round1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Игровая технология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Вячеслава Вадимовича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Воскобовича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представляет педагог Шаповал Ирина Анатольевна, среднее специальное педагогическое  образование, первая квалификационная категория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2285992"/>
            <a:ext cx="3357586" cy="4062651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5">
                <a:lumMod val="75000"/>
              </a:schemeClr>
            </a:solidFill>
          </a:ln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Цели занятий с игровыми материалами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В.В.Воскобовича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•    Развитие у ребенка познавательного интереса и исследовательской деятельности.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•   Развитие наблюдательности, воображения, памяти, внимания, мышления и творчества.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•    Гармоничное развитие у детей эмоционально-образного и логического начал.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•  Формирование базисных представлений об окружающем мире, математических понятиях, звукобуквенных явлениях.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•    Развитие мелкой моторики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https://im0-tub-ru.yandex.net/i?id=9cf135c28574f3305abff5e510d59c72-l&amp;n=1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78" y="1857364"/>
            <a:ext cx="2071702" cy="27289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 descr="http://deti.domateplo.ru/pics/Igrovizor__prilojeniya_Voskobovich_9_o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2071678"/>
            <a:ext cx="2428892" cy="25003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http://image.slidesharecdn.com/random-141024091334-conversion-gate01/95/-20-638.jpg?cb=1414142098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48" y="4714884"/>
            <a:ext cx="4857752" cy="21431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р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715148"/>
          </a:xfrm>
        </p:spPr>
      </p:pic>
      <p:pic>
        <p:nvPicPr>
          <p:cNvPr id="6" name="Рисунок 5" descr="C:\Users\Детсад\Desktop\ира в презентацию\IMG_20170221_11094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3500462" cy="3071834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C:\Users\Детсад\Desktop\ира в презентацию\IMG_20170221_11191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214289"/>
            <a:ext cx="5143503" cy="3571901"/>
          </a:xfrm>
          <a:prstGeom prst="rect">
            <a:avLst/>
          </a:prstGeom>
          <a:ln w="190500" cap="sq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C:\Users\Детсад\Desktop\ира в презентацию\IMG_20170221_11211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429000"/>
            <a:ext cx="2928959" cy="3286148"/>
          </a:xfrm>
          <a:prstGeom prst="rect">
            <a:avLst/>
          </a:prstGeom>
          <a:ln w="190500" cap="sq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C:\Users\Детсад\Desktop\ира в презентацию\IMG_20170221_11191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3929066"/>
            <a:ext cx="5572132" cy="2928934"/>
          </a:xfrm>
          <a:prstGeom prst="rect">
            <a:avLst/>
          </a:prstGeom>
          <a:ln w="1905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250</TotalTime>
  <Words>333</Words>
  <Application>Microsoft Office PowerPoint</Application>
  <PresentationFormat>Экран (4:3)</PresentationFormat>
  <Paragraphs>50</Paragraphs>
  <Slides>17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Тема Office</vt:lpstr>
      <vt:lpstr>PDF</vt:lpstr>
      <vt:lpstr>Unknown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Детсад</dc:creator>
  <cp:lastModifiedBy>Детсад</cp:lastModifiedBy>
  <cp:revision>30</cp:revision>
  <dcterms:created xsi:type="dcterms:W3CDTF">2017-02-24T08:02:14Z</dcterms:created>
  <dcterms:modified xsi:type="dcterms:W3CDTF">2017-02-25T05:35:15Z</dcterms:modified>
</cp:coreProperties>
</file>