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58" r:id="rId4"/>
    <p:sldId id="270" r:id="rId5"/>
    <p:sldId id="261" r:id="rId6"/>
    <p:sldId id="263" r:id="rId7"/>
    <p:sldId id="269" r:id="rId8"/>
    <p:sldId id="267" r:id="rId9"/>
    <p:sldId id="299" r:id="rId10"/>
    <p:sldId id="272" r:id="rId11"/>
    <p:sldId id="273" r:id="rId12"/>
    <p:sldId id="274" r:id="rId13"/>
    <p:sldId id="275" r:id="rId14"/>
    <p:sldId id="276" r:id="rId15"/>
    <p:sldId id="300" r:id="rId16"/>
    <p:sldId id="277" r:id="rId17"/>
    <p:sldId id="278" r:id="rId18"/>
    <p:sldId id="280" r:id="rId19"/>
    <p:sldId id="281" r:id="rId20"/>
    <p:sldId id="282" r:id="rId21"/>
    <p:sldId id="283" r:id="rId22"/>
    <p:sldId id="286" r:id="rId23"/>
    <p:sldId id="287" r:id="rId24"/>
    <p:sldId id="288" r:id="rId25"/>
    <p:sldId id="292" r:id="rId26"/>
    <p:sldId id="289" r:id="rId27"/>
    <p:sldId id="290" r:id="rId28"/>
    <p:sldId id="291" r:id="rId29"/>
    <p:sldId id="294" r:id="rId30"/>
    <p:sldId id="295" r:id="rId31"/>
    <p:sldId id="296" r:id="rId32"/>
    <p:sldId id="297" r:id="rId33"/>
    <p:sldId id="298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29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D7FD75-ECDC-4B6A-AA49-6C760B422672}" type="datetimeFigureOut">
              <a:rPr lang="ru-RU" smtClean="0"/>
              <a:pPr/>
              <a:t>13.12.2018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AEB715-B914-4E97-B953-17BDB2F9E4B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AEB715-B914-4E97-B953-17BDB2F9E4B8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44F9C-60D6-4308-9DFC-166961FB298D}" type="datetimeFigureOut">
              <a:rPr lang="ru-RU" smtClean="0"/>
              <a:pPr/>
              <a:t>13.12.2018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E9FF8-A2D9-4373-AC8E-03EB3EC32C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44F9C-60D6-4308-9DFC-166961FB298D}" type="datetimeFigureOut">
              <a:rPr lang="ru-RU" smtClean="0"/>
              <a:pPr/>
              <a:t>13.12.2018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E9FF8-A2D9-4373-AC8E-03EB3EC32C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44F9C-60D6-4308-9DFC-166961FB298D}" type="datetimeFigureOut">
              <a:rPr lang="ru-RU" smtClean="0"/>
              <a:pPr/>
              <a:t>13.12.2018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E9FF8-A2D9-4373-AC8E-03EB3EC32C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44F9C-60D6-4308-9DFC-166961FB298D}" type="datetimeFigureOut">
              <a:rPr lang="ru-RU" smtClean="0"/>
              <a:pPr/>
              <a:t>13.12.2018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E9FF8-A2D9-4373-AC8E-03EB3EC32C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44F9C-60D6-4308-9DFC-166961FB298D}" type="datetimeFigureOut">
              <a:rPr lang="ru-RU" smtClean="0"/>
              <a:pPr/>
              <a:t>13.12.2018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E9FF8-A2D9-4373-AC8E-03EB3EC32C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44F9C-60D6-4308-9DFC-166961FB298D}" type="datetimeFigureOut">
              <a:rPr lang="ru-RU" smtClean="0"/>
              <a:pPr/>
              <a:t>13.12.2018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E9FF8-A2D9-4373-AC8E-03EB3EC32C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44F9C-60D6-4308-9DFC-166961FB298D}" type="datetimeFigureOut">
              <a:rPr lang="ru-RU" smtClean="0"/>
              <a:pPr/>
              <a:t>13.12.2018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E9FF8-A2D9-4373-AC8E-03EB3EC32C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44F9C-60D6-4308-9DFC-166961FB298D}" type="datetimeFigureOut">
              <a:rPr lang="ru-RU" smtClean="0"/>
              <a:pPr/>
              <a:t>13.12.2018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E9FF8-A2D9-4373-AC8E-03EB3EC32C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44F9C-60D6-4308-9DFC-166961FB298D}" type="datetimeFigureOut">
              <a:rPr lang="ru-RU" smtClean="0"/>
              <a:pPr/>
              <a:t>13.12.2018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E9FF8-A2D9-4373-AC8E-03EB3EC32C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44F9C-60D6-4308-9DFC-166961FB298D}" type="datetimeFigureOut">
              <a:rPr lang="ru-RU" smtClean="0"/>
              <a:pPr/>
              <a:t>13.12.2018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E9FF8-A2D9-4373-AC8E-03EB3EC32C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44F9C-60D6-4308-9DFC-166961FB298D}" type="datetimeFigureOut">
              <a:rPr lang="ru-RU" smtClean="0"/>
              <a:pPr/>
              <a:t>13.12.2018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E9FF8-A2D9-4373-AC8E-03EB3EC32C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444F9C-60D6-4308-9DFC-166961FB298D}" type="datetimeFigureOut">
              <a:rPr lang="ru-RU" smtClean="0"/>
              <a:pPr/>
              <a:t>13.12.2018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EE9FF8-A2D9-4373-AC8E-03EB3EC32C1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Детсад\Desktop\486829_detskie-fony-dlya-sadik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85784" y="0"/>
            <a:ext cx="9429784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786182" y="357166"/>
            <a:ext cx="4286280" cy="2145268"/>
          </a:xfrm>
          <a:prstGeom prst="roundRect">
            <a:avLst/>
          </a:prstGeom>
          <a:solidFill>
            <a:srgbClr val="0070C0"/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МБДОУ № 4 «БЕРЕЗКА»</a:t>
            </a:r>
          </a:p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Пос.Новонежино </a:t>
            </a:r>
            <a:r>
              <a:rPr lang="ru-RU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Шкотовского</a:t>
            </a: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муниципального района Приморского края</a:t>
            </a:r>
            <a:endParaRPr lang="ru-RU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214346" y="4214818"/>
            <a:ext cx="4500626" cy="194095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57150"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«Познавательно-исследовательская деятельность</a:t>
            </a:r>
          </a:p>
          <a:p>
            <a:pPr algn="ctr"/>
            <a:r>
              <a:rPr lang="ru-RU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дошкольном возрасте»</a:t>
            </a:r>
          </a:p>
          <a:p>
            <a:pPr algn="ctr"/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подготовили  воспитатели </a:t>
            </a:r>
          </a:p>
          <a:p>
            <a:pPr algn="ctr"/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Шаповал И.А, Пронина М.М.</a:t>
            </a:r>
          </a:p>
          <a:p>
            <a:pPr algn="ctr"/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2018 г</a:t>
            </a:r>
            <a:endParaRPr lang="ru-RU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 descr="C:\Users\Детсад\Desktop\12 декабря презентация\1518258191_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4581" name="Picture 5" descr="C:\Users\Детсад\Desktop\ФОТО  12 ДЕКАБРЯ\IMG-20181206-WA000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14290"/>
            <a:ext cx="4214810" cy="3714777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4583" name="Picture 7" descr="C:\Users\Детсад\Desktop\ФОТО  12 ДЕКАБРЯ\IMG-20181206-WA0010 - копия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9058" y="3643314"/>
            <a:ext cx="4572032" cy="3214686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4584" name="Picture 8" descr="C:\Users\Детсад\Desktop\ФОТО  12 ДЕКАБРЯ\IMG-20181206-WA000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9124" y="214290"/>
            <a:ext cx="4357718" cy="3143272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6" name="TextBox 5"/>
          <p:cNvSpPr txBox="1"/>
          <p:nvPr/>
        </p:nvSpPr>
        <p:spPr>
          <a:xfrm>
            <a:off x="428597" y="5000636"/>
            <a:ext cx="3071834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Разные предметы-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какие они?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F:\для проверки\fony-dlya-prezentacii-po-biologii-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24" y="0"/>
            <a:ext cx="9108152" cy="6858000"/>
          </a:xfrm>
          <a:prstGeom prst="rect">
            <a:avLst/>
          </a:prstGeom>
          <a:noFill/>
        </p:spPr>
      </p:pic>
      <p:pic>
        <p:nvPicPr>
          <p:cNvPr id="25603" name="Picture 3" descr="C:\Users\Детсад\Desktop\ФОТО  12 ДЕКАБРЯ\IMG-20181206-WA00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2852"/>
            <a:ext cx="4614868" cy="3643338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5604" name="Picture 4" descr="C:\Users\Детсад\Desktop\ФОТО  12 ДЕКАБРЯ\IMG-20181206-WA00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68" y="2071678"/>
            <a:ext cx="5429288" cy="4572032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5" name="TextBox 4"/>
          <p:cNvSpPr txBox="1"/>
          <p:nvPr/>
        </p:nvSpPr>
        <p:spPr>
          <a:xfrm>
            <a:off x="785786" y="4500570"/>
            <a:ext cx="2286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Опыты с водой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F:\для проверки\word-image-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pic>
        <p:nvPicPr>
          <p:cNvPr id="26627" name="Picture 3" descr="C:\Users\Детсад\Desktop\ФОТО  12 ДЕКАБРЯ\IMG-20181210-WA000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2852"/>
            <a:ext cx="3786182" cy="3214710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6628" name="Picture 4" descr="C:\Users\Детсад\Desktop\ФОТО  12 ДЕКАБРЯ\IMG-20181210-WA000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3571876"/>
            <a:ext cx="5072098" cy="3000396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6629" name="Picture 5" descr="C:\Users\Детсад\Desktop\ФОТО  12 ДЕКАБРЯ\IMG-20181210-WA000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00694" y="142852"/>
            <a:ext cx="3357586" cy="4214842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F:\для проверки\3914028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27651" name="Picture 3" descr="C:\Users\Детсад\Desktop\12 декабря презентация\DSC04148.JPG"/>
          <p:cNvPicPr>
            <a:picLocks noChangeAspect="1" noChangeArrowheads="1"/>
          </p:cNvPicPr>
          <p:nvPr/>
        </p:nvPicPr>
        <p:blipFill>
          <a:blip r:embed="rId3" cstate="print"/>
          <a:srcRect l="33333" t="34782" r="3704" b="13043"/>
          <a:stretch>
            <a:fillRect/>
          </a:stretch>
        </p:blipFill>
        <p:spPr bwMode="auto">
          <a:xfrm>
            <a:off x="500034" y="500042"/>
            <a:ext cx="3857652" cy="321471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7652" name="Picture 4" descr="C:\Users\Детсад\Desktop\12 декабря презентация\P10302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357166"/>
            <a:ext cx="3643338" cy="357190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7653" name="Picture 5" descr="C:\Users\Детсад\Desktop\12 декабря презентация\P103029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0298" y="3357562"/>
            <a:ext cx="3786214" cy="3143272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6" name="TextBox 5"/>
          <p:cNvSpPr txBox="1"/>
          <p:nvPr/>
        </p:nvSpPr>
        <p:spPr>
          <a:xfrm>
            <a:off x="285720" y="4286256"/>
            <a:ext cx="2000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Н</a:t>
            </a:r>
            <a:r>
              <a:rPr lang="ru-RU" dirty="0" smtClean="0">
                <a:solidFill>
                  <a:srgbClr val="C00000"/>
                </a:solidFill>
              </a:rPr>
              <a:t>а прогулке</a:t>
            </a:r>
            <a:endParaRPr lang="ru-RU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 descr="F:\для проверки\2-page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8676" name="Picture 4" descr="F:\для проверки\2-page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8677" name="Picture 5" descr="F:\для проверки\2-page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3" descr="C:\Users\Homecomp\Desktop\фотки\IMG-20181123-WA003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1857364"/>
            <a:ext cx="4429156" cy="3000396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7" name="Picture 4" descr="C:\Users\Homecomp\Desktop\фотки\IMG-20181123-WA003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2643182"/>
            <a:ext cx="4143404" cy="3714776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8" name="TextBox 7"/>
          <p:cNvSpPr txBox="1"/>
          <p:nvPr/>
        </p:nvSpPr>
        <p:spPr>
          <a:xfrm>
            <a:off x="1643042" y="714356"/>
            <a:ext cx="6357982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Мини- лаборатория «Всезнайка!»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Детсад\Desktop\0005-004-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928662" y="1500175"/>
            <a:ext cx="771530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Мини-лаборатория разделена на 4 сектора: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Природный, включает в себя компоненты живой и не живой природы: камешки, песок .шишки, семена, мох, кора, ракушки, глина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.)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Рукотворный, включает в себя компоненты созданные руками человека. ( Бумага, ткань, магнит, стекла, виды тканей ,ниток , спилы дерева</a:t>
            </a:r>
            <a:r>
              <a:rPr lang="ru-RU" sz="1200" dirty="0" smtClean="0"/>
              <a:t>)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 т.д.)</a:t>
            </a:r>
          </a:p>
          <a:p>
            <a:pPr lvl="0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Методический, включает в себя методическую литературу, картотеки экспериментов, опытов, инструкции по технике безопасности, алгоритмы проведения опытнической деятельности, дидактические игры с элементами познавательной деятельности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Сектор:материалы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и оборудования.(  </a:t>
            </a: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микроскоп, лупы, компас, различные виды весов)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 т.д.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Цель работы в мини- лаборатории:  формирование и расширение представлений у детей об объектах живой и неживой природы через практическое самостоятельное познание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1200" dirty="0" smtClean="0"/>
              <a:t>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Существенную роль в этом направлении играет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поисково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 исследовательская деятельность дошкольников, протекающая в форме экспериментальных действий.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 своей работе в этом направлении отдаю предпочтение опытам, экспериментам, занятиям-исследованиям, самостоятельной поисковой деятельности детей. Я вижу, что проведение опытов и экспериментов вызывает у детей восторг. Опыт - это весело и увлекательно, но в тоже время в каждом опыте раскрывается причина наблюдаемого явления, дети подводятся к суждению, умозаключению, уточняются их знания о свойствах и качествах объектов, об их изменениях. Каждый опыт помогает находить решение всевозможных задач и даёт возможность понять, почему всё происходит так, а не иначе, побуждает к самостоятельному поиску причин, способов действий, проявлению творчества </a:t>
            </a:r>
          </a:p>
          <a:p>
            <a:pPr lvl="0"/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57357" y="714356"/>
            <a:ext cx="5857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Мини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–лаборатория «Всезнайка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!»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таршая разновозрастная группа</a:t>
            </a:r>
            <a:endParaRPr lang="ru-RU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F:\для проверки\word-image-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7" descr="C:\Users\Homecomp\Desktop\фотки\IMG-20181123-WA003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500174"/>
            <a:ext cx="4857784" cy="4000528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perspectiveRight"/>
            <a:lightRig rig="threePt" dir="t"/>
          </a:scene3d>
        </p:spPr>
      </p:pic>
      <p:pic>
        <p:nvPicPr>
          <p:cNvPr id="8" name="Picture 6" descr="C:\Users\Homecomp\Desktop\фотки\IMG-20181123-WA004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00496" y="2857496"/>
            <a:ext cx="5000660" cy="3857652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perspectiveLeft"/>
            <a:lightRig rig="threePt" dir="t"/>
          </a:scene3d>
        </p:spPr>
      </p:pic>
      <p:sp>
        <p:nvSpPr>
          <p:cNvPr id="5" name="Прямоугольник 4"/>
          <p:cNvSpPr/>
          <p:nvPr/>
        </p:nvSpPr>
        <p:spPr>
          <a:xfrm>
            <a:off x="2286000" y="142852"/>
            <a:ext cx="6429404" cy="120032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нашей лаборатории хранятся оборудование и материалы, необходимые для проведения опытов, материалы с помощью которых дети опытным путем познают тайны живой и неживой природы.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000628" y="1857365"/>
            <a:ext cx="3429024" cy="132802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Природный материал: камешки, песок .шишки, семена, мох, кора, ракушки, глина.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42910" y="5643578"/>
            <a:ext cx="3500462" cy="107721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Специальная посуда</a:t>
            </a:r>
          </a:p>
          <a:p>
            <a:pPr algn="ctr"/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 разнообразные емкости, подносы. мерные ложки, стаканчики, трубочки, воронки, тарелки)</a:t>
            </a:r>
            <a:endParaRPr lang="ru-RU" sz="1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F:\для проверки\img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4" descr="C:\Users\Homecomp\Desktop\фотки\IMG-20181123-WA004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214422"/>
            <a:ext cx="3286148" cy="2357454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perspectiveRight"/>
            <a:lightRig rig="threePt" dir="t"/>
          </a:scene3d>
        </p:spPr>
      </p:pic>
      <p:pic>
        <p:nvPicPr>
          <p:cNvPr id="4" name="Picture 5" descr="C:\Users\Homecomp\Desktop\фотки\IMG-20181123-WA003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28" y="142852"/>
            <a:ext cx="4000528" cy="2928958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5" name="Picture 6" descr="C:\Users\Homecomp\Desktop\фотки\IMG-20181123-WA004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28860" y="3357562"/>
            <a:ext cx="4000528" cy="3214710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для проверки\word-image-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6" descr="C:\Users\Homecomp\Desktop\фотки\IMG-20181123-WA004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14290"/>
            <a:ext cx="4357718" cy="3929090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4" name="Picture 5" descr="C:\Users\Homecomp\Desktop\фотки\IMG-20181123-WA003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28" y="142852"/>
            <a:ext cx="4000528" cy="2928958"/>
          </a:xfrm>
          <a:prstGeom prst="rect">
            <a:avLst/>
          </a:prstGeom>
          <a:noFill/>
        </p:spPr>
      </p:pic>
      <p:pic>
        <p:nvPicPr>
          <p:cNvPr id="5" name="Picture 4" descr="C:\Users\Homecomp\Desktop\фотки\IMG-20181123-WA004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4164160"/>
            <a:ext cx="4000528" cy="2479549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perspectiveRight"/>
            <a:lightRig rig="threePt" dir="t"/>
          </a:scene3d>
        </p:spPr>
      </p:pic>
      <p:sp>
        <p:nvSpPr>
          <p:cNvPr id="6" name="Овал 5"/>
          <p:cNvSpPr/>
          <p:nvPr/>
        </p:nvSpPr>
        <p:spPr>
          <a:xfrm>
            <a:off x="5429256" y="2714620"/>
            <a:ext cx="2357454" cy="22145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Мир материалов</a:t>
            </a:r>
          </a:p>
          <a:p>
            <a:pPr algn="ctr"/>
            <a:r>
              <a:rPr lang="ru-RU" dirty="0" smtClean="0"/>
              <a:t>(виды тканей ,ниток , спилы дерева)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143372" y="4214818"/>
            <a:ext cx="150019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Приборы – помощники</a:t>
            </a:r>
          </a:p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 микроскоп, лупы, компас, различные виды весов)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для проверки\img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1" name="Picture 3" descr="F:\для проверки\img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3" descr="C:\Users\Homecomp\Desktop\фотки\IMG-20181123-WA004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357166"/>
            <a:ext cx="4143404" cy="4429156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5" name="Picture 4" descr="C:\Users\Homecomp\Desktop\фотки\IMG-20181123-WA003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9124" y="1857364"/>
            <a:ext cx="3929090" cy="4214842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6" name="Прямоугольник 5"/>
          <p:cNvSpPr/>
          <p:nvPr/>
        </p:nvSpPr>
        <p:spPr>
          <a:xfrm>
            <a:off x="4429124" y="142852"/>
            <a:ext cx="39290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Технические материалы ( гвозди , шурупы, болты) Утилизированные материалы ( проволока, фантики, пробки,  шлак, пенопласт)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для проверки\word-image-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C:\Users\Детсад\Desktop\6a3df1dd4afb091da36ff36c28e4b90e.jpg"/>
          <p:cNvPicPr/>
          <p:nvPr/>
        </p:nvPicPr>
        <p:blipFill>
          <a:blip r:embed="rId3"/>
          <a:srcRect l="1724" t="1707" r="1724" b="3072"/>
          <a:stretch>
            <a:fillRect/>
          </a:stretch>
        </p:blipFill>
        <p:spPr bwMode="auto">
          <a:xfrm>
            <a:off x="428596" y="1"/>
            <a:ext cx="807249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для проверки\word-image-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pic>
        <p:nvPicPr>
          <p:cNvPr id="4" name="Picture 3" descr="C:\Users\Homecomp\Desktop\фотки\IMG-20181123-WA003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214290"/>
            <a:ext cx="3429024" cy="3286148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perspectiveAbove"/>
            <a:lightRig rig="threePt" dir="t"/>
          </a:scene3d>
        </p:spPr>
      </p:pic>
      <p:pic>
        <p:nvPicPr>
          <p:cNvPr id="5" name="Picture 5" descr="C:\Users\Homecomp\Desktop\фотки\IMG-20181123-WA004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643314"/>
            <a:ext cx="4500562" cy="3071834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7" name="Picture 4" descr="C:\Users\Homecomp\Desktop\фотки\IMG-20181123-WA004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43372" y="214290"/>
            <a:ext cx="4572032" cy="3411964"/>
          </a:xfrm>
          <a:prstGeom prst="rect">
            <a:avLst/>
          </a:prstGeom>
          <a:noFill/>
          <a:effectLst>
            <a:glow rad="139700">
              <a:schemeClr val="accent5">
                <a:satMod val="175000"/>
                <a:alpha val="40000"/>
              </a:schemeClr>
            </a:glow>
          </a:effectLst>
          <a:scene3d>
            <a:camera prst="obliqueTopRight"/>
            <a:lightRig rig="threePt" dir="t"/>
          </a:scene3d>
        </p:spPr>
      </p:pic>
      <p:sp>
        <p:nvSpPr>
          <p:cNvPr id="8" name="Прямоугольник 7"/>
          <p:cNvSpPr/>
          <p:nvPr/>
        </p:nvSpPr>
        <p:spPr>
          <a:xfrm>
            <a:off x="4857752" y="3643314"/>
            <a:ext cx="264320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лаборатории есть материалы для проведения опытов с водой, воздухом, светом, материалы для изучения свойств магнита.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для проверки\img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714356"/>
            <a:ext cx="8572560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2714612" y="142852"/>
            <a:ext cx="30104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Методический центр</a:t>
            </a:r>
            <a:endParaRPr lang="ru-RU" b="1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для проверки\img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1" y="928670"/>
            <a:ext cx="4071966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5" name="Picture 3" descr="C:\Users\Homecomp\Desktop\фотки\IMG-20181123-WA002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2500306"/>
            <a:ext cx="4000528" cy="392909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785786" y="357166"/>
            <a:ext cx="43577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КАРТОТЕКА ОПЫТОВ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714876" y="1500174"/>
            <a:ext cx="34290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Экологические, 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игры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для проверки\img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3" name="Picture 4" descr="C:\Users\Homecomp\Desktop\фотки\попытка 1\IMG-20181123-WA00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39" y="928670"/>
            <a:ext cx="7358114" cy="5357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286000" y="0"/>
            <a:ext cx="457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мини- лаборатории есть специальная одежда для работы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(жилеты, халаты, фартуки, шапочки)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для проверки\3914028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9219" name="Picture 3" descr="C:\Users\Детсад\Desktop\ФОТО  12 ДЕКАБРЯ\IMG-20181207-WA000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357166"/>
            <a:ext cx="4357718" cy="3643338"/>
          </a:xfrm>
          <a:prstGeom prst="rect">
            <a:avLst/>
          </a:prstGeom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4" name="Рисунок 3" descr="C:\Users\Детсад\Desktop\ФОТО  12 ДЕКАБРЯ\IMG-20181207-WA0010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0694" y="571480"/>
            <a:ext cx="3286148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5" name="Рисунок 4" descr="C:\Users\Детсад\Desktop\ФОТО  12 ДЕКАБРЯ\IMG-20181207-WA0017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86380" y="4000504"/>
            <a:ext cx="3429024" cy="25717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C:\Users\Детсад\Desktop\ФОТО  12 ДЕКАБРЯ\IMG-20181207-WA0012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282" y="3786190"/>
            <a:ext cx="3500461" cy="2857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:\для проверки\img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C:\Users\Детсад\Desktop\ФОТО  12 ДЕКАБРЯ\IMG-20181207-WA0007.jpg"/>
          <p:cNvPicPr/>
          <p:nvPr/>
        </p:nvPicPr>
        <p:blipFill>
          <a:blip r:embed="rId3"/>
          <a:srcRect t="9616"/>
          <a:stretch>
            <a:fillRect/>
          </a:stretch>
        </p:blipFill>
        <p:spPr bwMode="auto">
          <a:xfrm>
            <a:off x="0" y="1214422"/>
            <a:ext cx="3786182" cy="33575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 descr="C:\Users\Детсад\Desktop\ФОТО  12 ДЕКАБРЯ\IMG-20181207-WA0014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86182" y="714356"/>
            <a:ext cx="5214974" cy="46434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для проверки\word-image-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C:\Users\джон\Desktop\IMG-20170206-WA0003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42852"/>
            <a:ext cx="8929718" cy="6572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:\для проверки\word-image-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pic>
        <p:nvPicPr>
          <p:cNvPr id="3" name="Рисунок 2" descr="C:\Users\Детсад\Desktop\ФОТО  12 ДЕКАБРЯ\IMG-20181210-WA0022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0"/>
            <a:ext cx="3786213" cy="30718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 descr="C:\Users\Детсад\Desktop\ФОТО  12 ДЕКАБРЯ\IMG-20181210-WA0023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0"/>
            <a:ext cx="3571900" cy="27860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C:\Users\Детсад\Desktop\ФОТО  12 ДЕКАБРЯ\IMG-20181210-WA0031.jpg"/>
          <p:cNvPicPr/>
          <p:nvPr/>
        </p:nvPicPr>
        <p:blipFill>
          <a:blip r:embed="rId5"/>
          <a:srcRect l="21778" t="11539" r="9778"/>
          <a:stretch>
            <a:fillRect/>
          </a:stretch>
        </p:blipFill>
        <p:spPr bwMode="auto">
          <a:xfrm>
            <a:off x="1000100" y="2786058"/>
            <a:ext cx="5643602" cy="40719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:\для проверки\img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C:\Users\Детсад\Desktop\ФОТО  12 ДЕКАБРЯ\IMG-20181207-WA0007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357167"/>
            <a:ext cx="4214842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Детсад\Desktop\ФОТО  12 ДЕКАБРЯ\IMG-20181207-WA0014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1285860"/>
            <a:ext cx="4214842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F:\для проверки\2-page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3" descr="IMG-20180704-WA00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357166"/>
            <a:ext cx="3857652" cy="3857652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Рисунок 4" descr="IMG-20180704-WA004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0496" y="2357431"/>
            <a:ext cx="4714908" cy="4143404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6" name="TextBox 5"/>
          <p:cNvSpPr txBox="1"/>
          <p:nvPr/>
        </p:nvSpPr>
        <p:spPr>
          <a:xfrm>
            <a:off x="4929190" y="857232"/>
            <a:ext cx="2639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МЫ собираемся в поход</a:t>
            </a:r>
            <a:endParaRPr lang="ru-RU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Детсад\Desktop\img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:\для проверки\2-page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IMG-20180704-WA001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7686" y="332510"/>
            <a:ext cx="4643470" cy="4811001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4" name="TextBox 3"/>
          <p:cNvSpPr txBox="1"/>
          <p:nvPr/>
        </p:nvSpPr>
        <p:spPr>
          <a:xfrm>
            <a:off x="1571604" y="5715016"/>
            <a:ext cx="5072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Ориентировка по компасу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6" name="Рисунок 5" descr="IMG-20180704-WA001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866" y="428604"/>
            <a:ext cx="3651068" cy="4429156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F:\для проверки\2-page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IMG-20180704-WA000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220585"/>
            <a:ext cx="4357718" cy="4485894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4" name="Рисунок 3" descr="IMG-20180704-WA001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6248" y="785794"/>
            <a:ext cx="4714908" cy="5572164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F:\для проверки\2-page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IMG-20180704-WA002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076" y="214290"/>
            <a:ext cx="4188048" cy="3722713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4" name="Рисунок 3" descr="IMG-20180704-WA001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8254" y="3071810"/>
            <a:ext cx="4901463" cy="3643338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500694" y="928670"/>
            <a:ext cx="2382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ПРИРОДА-НАШ ДРУГ!</a:t>
            </a:r>
            <a:endParaRPr lang="ru-RU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Детсад\Desktop\12 декабря презентация\hello_html_6abb968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071538" y="5643578"/>
            <a:ext cx="6500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етсад\Desktop\12 декабря презентация\Fon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71513" y="-519113"/>
            <a:ext cx="10487026" cy="7896226"/>
          </a:xfrm>
          <a:prstGeom prst="rect">
            <a:avLst/>
          </a:prstGeom>
          <a:noFill/>
        </p:spPr>
      </p:pic>
      <p:pic>
        <p:nvPicPr>
          <p:cNvPr id="5" name="Picture 4" descr="â Ð£Ð¼ÐµÐ¹ÑÐµ Ð¾ÑÐºÑÑÑÑ Ð¿ÐµÑÐµÐ´ ÑÐµÐ±ÐµÐ½ÐºÐ¾Ð¼ Ð² Ð¾ÐºÑÑÐ¶Ð°ÑÑÐµÐ¼ Ð¼Ð¸ÑÐµ ÑÑÐ¾-ÑÐ¾ Ð¾Ð´Ð½Ð¾, Ð½Ð¾ Ð¾ÑÐºÑÑÑÑ ÑÐ°Ðº,  ÑÑÐ¾Ð±Ñ ÐºÑÑÐ¾ÑÐµÐº Ð¶Ð¸Ð·Ð½Ð¸ Ð·Ð°Ð¸Ð³ÑÐ°Ð» Ð¿ÐµÑÐµÐ´ Ð´ÐµÑÑÐ¼Ð¸ Ð²ÑÐµÐ¼Ð¸ ÐºÑÐ°ÑÐºÐ°Ð¼Ð¸ ÑÐ°Ð´ÑÐ³Ð¸.  ÐÑÑÐ°Ð²Ð»ÑÐ¹ÑÐµ Ð²ÑÐµÐ³Ð´Ð° ÑÑÐ¾-ÑÐ¾ Ð½ÐµÐ´Ð¾ÑÐºÐ°Ð·Ð°Ð½Ð½Ð¾Ðµ, ÑÑÐ¾Ð±Ñ ÑÐµÐ±ÐµÐ½ÐºÑ Ð·Ð°ÑÐ¾ÑÐµÐ»Ð¾ÑÑ ÐµÑÐµ Ð¸ ÐµÑÐµ ÑÐ°Ð· Ð²Ð¾Ð·Ð²ÑÐ°ÑÐ¸ÑÑÑ Ðº ÑÐ¾Ð¼Ñ, ÑÑÐ¾ Ð¾Ð½ ÑÐ·Ð½Ð°Ð»â  Ð.Ð. Ð¡ÑÑÐ¾Ð¼Ð»Ð¸Ð½ÑÐºÐ¸Ð¹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42974" y="357166"/>
            <a:ext cx="5429287" cy="5286412"/>
          </a:xfrm>
          <a:prstGeom prst="rect">
            <a:avLst/>
          </a:prstGeom>
          <a:noFill/>
        </p:spPr>
      </p:pic>
      <p:pic>
        <p:nvPicPr>
          <p:cNvPr id="6" name="Picture 6" descr="Â«ÐÐ¾Ð·Ð½Ð°Ð½Ð¸Ðµ Ð½Ð°ÑÐ¸Ð½Ð°ÐµÑÑÑ Ñ ÑÐ´Ð¸Ð²Ð»ÐµÐ½Ð¸ÑÂ» ÐÑÐ¸ÑÑÐ¾ÑÐµÐ»Ñ   Â« Ð£Ð´Ð¸Ð²Ð»ÐµÐ½Ð¸Ðµ  - ÑÑÐ¾ ÑÐ¾ÑÑÐ¾ÑÐ½Ð¸Ðµ,  Ð²ÑÐ·Ð²Ð°Ð½Ð½Ð¾Ðµ ÑÐ¸Ð»ÑÐ½ÑÐ¼ Ð²Ð¿ÐµÑÐ°ÑÐ»ÐµÐ½Ð¸ÐµÐ¼ Ð¾Ñ ÑÐµÐ³Ð¾-Ð½Ð¸Ð±ÑÐ´Ñ, Ð¿Ð¾ÑÐ°Ð¶Ð°ÑÑÐµÐ³Ð¾ Ð½ÐµÐ¾Ð¶Ð¸Ð´Ð°Ð½Ð½Ð¾ÑÑÑÑ,  Ð½ÐµÐ¾Ð±ÑÑÐ½Ð¾ÑÑÑÑ, ÑÑÑÐ°Ð½Ð½Ð¾ÑÑÑÑ Ð¸Ð»Ð¸ Ð½ÐµÐ¿Ð¾Ð½ÑÑÐ½Ð¾ÑÑÑÑ.Â»  Ð¢Ð¾Ð»ÐºÐ¾Ð²ÑÐ¹ ÑÐ»Ð¾Ð²Ð°ÑÑ Ð£ÑÐ°ÐºÐ¾Ð²Ð°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-285776"/>
            <a:ext cx="5214974" cy="50720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Детсад\Desktop\img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928794" y="142853"/>
            <a:ext cx="3429024" cy="919401"/>
          </a:xfrm>
          <a:prstGeom prst="round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Batang" pitchFamily="18" charset="-127"/>
                <a:ea typeface="Batang" pitchFamily="18" charset="-127"/>
                <a:cs typeface="FrankRuehl" pitchFamily="34" charset="-79"/>
              </a:rPr>
              <a:t>познавательно-исследовательской</a:t>
            </a:r>
            <a:endParaRPr lang="ru-RU" sz="2400" b="1" dirty="0">
              <a:solidFill>
                <a:srgbClr val="FF0000"/>
              </a:solidFill>
              <a:latin typeface="Batang" pitchFamily="18" charset="-127"/>
              <a:ea typeface="Batang" pitchFamily="18" charset="-127"/>
              <a:cs typeface="FrankRuehl" pitchFamily="34" charset="-79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Детсад\Desktop\0023-023-Zadachi-poznavatelno-issledovatelskoj-dejatelnost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Детсад\Desktop\img2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14348" y="714356"/>
            <a:ext cx="7786742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ЭТАПЫ </a:t>
            </a:r>
            <a:r>
              <a:rPr lang="ru-RU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познавательно-исследовательской деятельности</a:t>
            </a:r>
            <a:endParaRPr lang="ru-RU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Детсад\Desktop\img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для проверки\word-image-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pic>
        <p:nvPicPr>
          <p:cNvPr id="3" name="Рисунок 2" descr="C:\Users\Детсад\Desktop\ФОТО  12 ДЕКАБРЯ\IMG-20181210-WA0011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785794"/>
            <a:ext cx="4357718" cy="3143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 descr="C:\Users\Детсад\Desktop\ФОТО  12 ДЕКАБРЯ\IMG-20181210-WA0013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1071546"/>
            <a:ext cx="4143404" cy="27860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C:\Users\Детсад\Desktop\ФОТО  12 ДЕКАБРЯ\IMG-20181210-WA0029.jpg"/>
          <p:cNvPicPr/>
          <p:nvPr/>
        </p:nvPicPr>
        <p:blipFill>
          <a:blip r:embed="rId5"/>
          <a:srcRect b="13157"/>
          <a:stretch>
            <a:fillRect/>
          </a:stretch>
        </p:blipFill>
        <p:spPr bwMode="auto">
          <a:xfrm>
            <a:off x="1" y="3929066"/>
            <a:ext cx="3643305" cy="30718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C:\Users\Детсад\Desktop\ФОТО  12 ДЕКАБРЯ\IMG-20181210-WA0012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86182" y="4143380"/>
            <a:ext cx="3429024" cy="27146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2286000" y="0"/>
            <a:ext cx="4572000" cy="136652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indent="228600" algn="just">
              <a:lnSpc>
                <a:spcPct val="115000"/>
              </a:lnSpc>
              <a:spcAft>
                <a:spcPts val="0"/>
              </a:spcAft>
            </a:pPr>
            <a:r>
              <a:rPr lang="ru-RU" sz="1200" b="1" dirty="0" smtClean="0">
                <a:solidFill>
                  <a:srgbClr val="C00000"/>
                </a:solidFill>
                <a:latin typeface="Arial"/>
                <a:ea typeface="Times New Roman"/>
                <a:cs typeface="Times New Roman"/>
              </a:rPr>
              <a:t>Знания –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это продукт определенных познавательных действий ребенка. В обучении познавательная деятельность детей тесно связана с практической деятельностью, имеющей образовательное и воспитательное значение. Такое обучение можно осуществлять путем организации особого вида детской деятельности – экспериментирования.</a:t>
            </a:r>
            <a:endParaRPr lang="ru-RU" sz="1200" b="1" dirty="0">
              <a:solidFill>
                <a:srgbClr val="C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0" y="1714488"/>
            <a:ext cx="1714513" cy="138499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</a:rPr>
              <a:t>Познавательно-исследовательская деятельность</a:t>
            </a:r>
          </a:p>
          <a:p>
            <a:pPr algn="ctr"/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</a:rPr>
              <a:t>в</a:t>
            </a: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</a:rPr>
              <a:t> младшей разновозрастной группе</a:t>
            </a:r>
            <a:endParaRPr lang="ru-RU" sz="1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447</TotalTime>
  <Words>498</Words>
  <Application>Microsoft Office PowerPoint</Application>
  <PresentationFormat>Экран (4:3)</PresentationFormat>
  <Paragraphs>46</Paragraphs>
  <Slides>33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Детсад</dc:creator>
  <cp:lastModifiedBy>Детсад</cp:lastModifiedBy>
  <cp:revision>51</cp:revision>
  <dcterms:created xsi:type="dcterms:W3CDTF">2018-12-08T04:18:28Z</dcterms:created>
  <dcterms:modified xsi:type="dcterms:W3CDTF">2018-12-13T03:42:43Z</dcterms:modified>
</cp:coreProperties>
</file>